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sldIdLst>
    <p:sldId id="267" r:id="rId5"/>
    <p:sldId id="2147480474" r:id="rId6"/>
    <p:sldId id="2147480426" r:id="rId7"/>
    <p:sldId id="2147480427" r:id="rId8"/>
    <p:sldId id="2147480428" r:id="rId9"/>
    <p:sldId id="2147480429" r:id="rId10"/>
    <p:sldId id="2147480431" r:id="rId11"/>
    <p:sldId id="2147480430" r:id="rId12"/>
    <p:sldId id="2147480439" r:id="rId13"/>
    <p:sldId id="2147480432" r:id="rId14"/>
    <p:sldId id="2147480466" r:id="rId15"/>
    <p:sldId id="2147480484" r:id="rId16"/>
    <p:sldId id="2147480471" r:id="rId17"/>
    <p:sldId id="2147480437" r:id="rId18"/>
    <p:sldId id="2147480468" r:id="rId19"/>
    <p:sldId id="2147480469" r:id="rId20"/>
    <p:sldId id="2147480485" r:id="rId21"/>
    <p:sldId id="2147480472" r:id="rId22"/>
    <p:sldId id="2147480473" r:id="rId23"/>
    <p:sldId id="2147480450" r:id="rId24"/>
    <p:sldId id="2147480486" r:id="rId25"/>
    <p:sldId id="2147480440" r:id="rId26"/>
    <p:sldId id="2147480482" r:id="rId27"/>
    <p:sldId id="2147480441" r:id="rId28"/>
    <p:sldId id="2147480487" r:id="rId29"/>
    <p:sldId id="2147480483" r:id="rId30"/>
    <p:sldId id="2147480447" r:id="rId31"/>
    <p:sldId id="2147480443" r:id="rId32"/>
    <p:sldId id="2147480488" r:id="rId33"/>
    <p:sldId id="2147480489" r:id="rId34"/>
    <p:sldId id="2147480442" r:id="rId35"/>
    <p:sldId id="2147480496" r:id="rId36"/>
    <p:sldId id="2147480445" r:id="rId37"/>
    <p:sldId id="2147480490" r:id="rId38"/>
    <p:sldId id="2147480454" r:id="rId39"/>
    <p:sldId id="2147480497" r:id="rId40"/>
    <p:sldId id="2147480491" r:id="rId41"/>
    <p:sldId id="2147480455" r:id="rId42"/>
    <p:sldId id="2147480498" r:id="rId43"/>
    <p:sldId id="2147480492" r:id="rId44"/>
    <p:sldId id="2147480456" r:id="rId45"/>
    <p:sldId id="2147480499" r:id="rId46"/>
    <p:sldId id="2147480464" r:id="rId47"/>
    <p:sldId id="2147480493" r:id="rId48"/>
    <p:sldId id="2147480451" r:id="rId49"/>
    <p:sldId id="2147480477" r:id="rId50"/>
    <p:sldId id="2147480494" r:id="rId51"/>
    <p:sldId id="2147480500" r:id="rId52"/>
    <p:sldId id="2147480463" r:id="rId53"/>
    <p:sldId id="2147480502" r:id="rId54"/>
    <p:sldId id="2147480503" r:id="rId55"/>
    <p:sldId id="2147480465" r:id="rId56"/>
    <p:sldId id="2147480475" r:id="rId57"/>
    <p:sldId id="2147480495" r:id="rId5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B81"/>
    <a:srgbClr val="156082"/>
    <a:srgbClr val="5BF2F2"/>
    <a:srgbClr val="24292F"/>
    <a:srgbClr val="336278"/>
    <a:srgbClr val="266279"/>
    <a:srgbClr val="FAEF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D4DAA7-CCF1-EB0E-5484-E39A1EB15C49}" v="166" dt="2024-04-03T20:42:42.245"/>
    <p1510:client id="{677E4B30-0F44-ABD2-9A0B-6140FC2AC25E}" v="156" dt="2024-04-03T12:15:54.733"/>
    <p1510:client id="{7A7F1DDC-7D44-4149-A99A-91EB130B54E0}" v="39" dt="2024-04-04T08:58:28.577"/>
    <p1510:client id="{C89B1927-CB60-7ED7-B5A7-BA02B457420A}" v="2" dt="2024-04-03T20:34:16.853"/>
    <p1510:client id="{C98A2FD9-B793-ED42-39A9-D9323A819A41}" v="1382" dt="2024-04-03T16:02:45.778"/>
    <p1510:client id="{E18E021D-AF51-6DB1-D553-1952EC8A0303}" v="84" dt="2024-04-03T10:35:56.197"/>
    <p1510:client id="{EABEF8CD-0727-824F-A3BB-234BABBE2E39}" v="7904" dt="2024-04-04T08:04:23.0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1"/>
    <p:restoredTop sz="94712"/>
  </p:normalViewPr>
  <p:slideViewPr>
    <p:cSldViewPr snapToGrid="0">
      <p:cViewPr>
        <p:scale>
          <a:sx n="114" d="100"/>
          <a:sy n="114" d="100"/>
        </p:scale>
        <p:origin x="200"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AF40A-7D5B-3540-8417-87C07D262E03}" type="datetimeFigureOut">
              <a:rPr lang="en-NL" smtClean="0"/>
              <a:t>03/04/2024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5181FF-EEB3-4B49-9A3B-F7FFE032526E}" type="slidenum">
              <a:rPr lang="en-NL" smtClean="0"/>
              <a:t>‹#›</a:t>
            </a:fld>
            <a:endParaRPr lang="en-NL"/>
          </a:p>
        </p:txBody>
      </p:sp>
    </p:spTree>
    <p:extLst>
      <p:ext uri="{BB962C8B-B14F-4D97-AF65-F5344CB8AC3E}">
        <p14:creationId xmlns:p14="http://schemas.microsoft.com/office/powerpoint/2010/main" val="123082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40A4F4A5-207E-3D44-8145-713E2663A947}" type="slidenum">
              <a:rPr lang="en-NL" smtClean="0"/>
              <a:t>1</a:t>
            </a:fld>
            <a:endParaRPr lang="en-NL"/>
          </a:p>
        </p:txBody>
      </p:sp>
    </p:spTree>
    <p:extLst>
      <p:ext uri="{BB962C8B-B14F-4D97-AF65-F5344CB8AC3E}">
        <p14:creationId xmlns:p14="http://schemas.microsoft.com/office/powerpoint/2010/main" val="458589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7">
          <a:extLst>
            <a:ext uri="{FF2B5EF4-FFF2-40B4-BE49-F238E27FC236}">
              <a16:creationId xmlns:a16="http://schemas.microsoft.com/office/drawing/2014/main" id="{8A5C6F56-C57C-E059-2222-1741CA7C633F}"/>
            </a:ext>
          </a:extLst>
        </p:cNvPr>
        <p:cNvGrpSpPr/>
        <p:nvPr/>
      </p:nvGrpSpPr>
      <p:grpSpPr>
        <a:xfrm>
          <a:off x="0" y="0"/>
          <a:ext cx="0" cy="0"/>
          <a:chOff x="0" y="0"/>
          <a:chExt cx="0" cy="0"/>
        </a:xfrm>
      </p:grpSpPr>
      <p:sp>
        <p:nvSpPr>
          <p:cNvPr id="6028" name="Google Shape;6028;g247d20ad5bc_0_0:notes">
            <a:extLst>
              <a:ext uri="{FF2B5EF4-FFF2-40B4-BE49-F238E27FC236}">
                <a16:creationId xmlns:a16="http://schemas.microsoft.com/office/drawing/2014/main" id="{C12EA401-077D-C227-AE5A-16499901C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9" name="Google Shape;6029;g247d20ad5bc_0_0:notes">
            <a:extLst>
              <a:ext uri="{FF2B5EF4-FFF2-40B4-BE49-F238E27FC236}">
                <a16:creationId xmlns:a16="http://schemas.microsoft.com/office/drawing/2014/main" id="{BECA6710-01A6-3111-F139-7CC388D2B9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991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11</a:t>
            </a:fld>
            <a:endParaRPr lang="nl-NL"/>
          </a:p>
        </p:txBody>
      </p:sp>
    </p:spTree>
    <p:extLst>
      <p:ext uri="{BB962C8B-B14F-4D97-AF65-F5344CB8AC3E}">
        <p14:creationId xmlns:p14="http://schemas.microsoft.com/office/powerpoint/2010/main" val="2174005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12</a:t>
            </a:fld>
            <a:endParaRPr lang="nl-NL"/>
          </a:p>
        </p:txBody>
      </p:sp>
    </p:spTree>
    <p:extLst>
      <p:ext uri="{BB962C8B-B14F-4D97-AF65-F5344CB8AC3E}">
        <p14:creationId xmlns:p14="http://schemas.microsoft.com/office/powerpoint/2010/main" val="3518664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13</a:t>
            </a:fld>
            <a:endParaRPr lang="nl-NL"/>
          </a:p>
        </p:txBody>
      </p:sp>
    </p:spTree>
    <p:extLst>
      <p:ext uri="{BB962C8B-B14F-4D97-AF65-F5344CB8AC3E}">
        <p14:creationId xmlns:p14="http://schemas.microsoft.com/office/powerpoint/2010/main" val="3985976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BIAS, based on culture. You only find out when starting to use in other cultures</a:t>
            </a:r>
          </a:p>
          <a:p>
            <a:endParaRPr lang="en-US"/>
          </a:p>
          <a:p>
            <a:r>
              <a:rPr lang="en-US"/>
              <a:t>Example of tesla model 3. in the rain it didn’t work properly because it was trained on California roads</a:t>
            </a:r>
          </a:p>
        </p:txBody>
      </p:sp>
      <p:sp>
        <p:nvSpPr>
          <p:cNvPr id="4" name="Slide Number Placeholder 3"/>
          <p:cNvSpPr>
            <a:spLocks noGrp="1"/>
          </p:cNvSpPr>
          <p:nvPr>
            <p:ph type="sldNum" sz="quarter" idx="5"/>
          </p:nvPr>
        </p:nvSpPr>
        <p:spPr/>
        <p:txBody>
          <a:bodyPr/>
          <a:lstStyle/>
          <a:p>
            <a:fld id="{EA88A791-D8E8-4C23-A528-EAEB42DC40E7}" type="slidenum">
              <a:rPr lang="nl-NL" smtClean="0"/>
              <a:t>14</a:t>
            </a:fld>
            <a:endParaRPr lang="nl-NL"/>
          </a:p>
        </p:txBody>
      </p:sp>
    </p:spTree>
    <p:extLst>
      <p:ext uri="{BB962C8B-B14F-4D97-AF65-F5344CB8AC3E}">
        <p14:creationId xmlns:p14="http://schemas.microsoft.com/office/powerpoint/2010/main" val="3749599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BIAS, based on culture. You only find out when starting to use in other cultures</a:t>
            </a:r>
          </a:p>
          <a:p>
            <a:endParaRPr lang="en-US"/>
          </a:p>
          <a:p>
            <a:r>
              <a:rPr lang="en-US"/>
              <a:t>Example of tesla model 3. in the rain it didn’t work properly because it was trained on California roads</a:t>
            </a:r>
          </a:p>
        </p:txBody>
      </p:sp>
      <p:sp>
        <p:nvSpPr>
          <p:cNvPr id="4" name="Slide Number Placeholder 3"/>
          <p:cNvSpPr>
            <a:spLocks noGrp="1"/>
          </p:cNvSpPr>
          <p:nvPr>
            <p:ph type="sldNum" sz="quarter" idx="5"/>
          </p:nvPr>
        </p:nvSpPr>
        <p:spPr/>
        <p:txBody>
          <a:bodyPr/>
          <a:lstStyle/>
          <a:p>
            <a:fld id="{EA88A791-D8E8-4C23-A528-EAEB42DC40E7}" type="slidenum">
              <a:rPr lang="nl-NL" smtClean="0"/>
              <a:t>15</a:t>
            </a:fld>
            <a:endParaRPr lang="nl-NL"/>
          </a:p>
        </p:txBody>
      </p:sp>
    </p:spTree>
    <p:extLst>
      <p:ext uri="{BB962C8B-B14F-4D97-AF65-F5344CB8AC3E}">
        <p14:creationId xmlns:p14="http://schemas.microsoft.com/office/powerpoint/2010/main" val="3436872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BIAS, based on culture. You only find out when starting to use in other cultures</a:t>
            </a:r>
          </a:p>
          <a:p>
            <a:endParaRPr lang="en-US"/>
          </a:p>
          <a:p>
            <a:r>
              <a:rPr lang="en-US"/>
              <a:t>Example of tesla model 3. in the rain it didn’t work properly because it was trained on California roads</a:t>
            </a:r>
          </a:p>
        </p:txBody>
      </p:sp>
      <p:sp>
        <p:nvSpPr>
          <p:cNvPr id="4" name="Slide Number Placeholder 3"/>
          <p:cNvSpPr>
            <a:spLocks noGrp="1"/>
          </p:cNvSpPr>
          <p:nvPr>
            <p:ph type="sldNum" sz="quarter" idx="5"/>
          </p:nvPr>
        </p:nvSpPr>
        <p:spPr/>
        <p:txBody>
          <a:bodyPr/>
          <a:lstStyle/>
          <a:p>
            <a:fld id="{EA88A791-D8E8-4C23-A528-EAEB42DC40E7}" type="slidenum">
              <a:rPr lang="nl-NL" smtClean="0"/>
              <a:t>16</a:t>
            </a:fld>
            <a:endParaRPr lang="nl-NL"/>
          </a:p>
        </p:txBody>
      </p:sp>
    </p:spTree>
    <p:extLst>
      <p:ext uri="{BB962C8B-B14F-4D97-AF65-F5344CB8AC3E}">
        <p14:creationId xmlns:p14="http://schemas.microsoft.com/office/powerpoint/2010/main" val="1243253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17</a:t>
            </a:fld>
            <a:endParaRPr lang="nl-NL"/>
          </a:p>
        </p:txBody>
      </p:sp>
    </p:spTree>
    <p:extLst>
      <p:ext uri="{BB962C8B-B14F-4D97-AF65-F5344CB8AC3E}">
        <p14:creationId xmlns:p14="http://schemas.microsoft.com/office/powerpoint/2010/main" val="3880340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18</a:t>
            </a:fld>
            <a:endParaRPr lang="nl-NL"/>
          </a:p>
        </p:txBody>
      </p:sp>
    </p:spTree>
    <p:extLst>
      <p:ext uri="{BB962C8B-B14F-4D97-AF65-F5344CB8AC3E}">
        <p14:creationId xmlns:p14="http://schemas.microsoft.com/office/powerpoint/2010/main" val="519369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fld id="{EA88A791-D8E8-4C23-A528-EAEB42DC40E7}" type="slidenum">
              <a:rPr lang="nl-NL" smtClean="0"/>
              <a:t>19</a:t>
            </a:fld>
            <a:endParaRPr lang="nl-NL"/>
          </a:p>
        </p:txBody>
      </p:sp>
    </p:spTree>
    <p:extLst>
      <p:ext uri="{BB962C8B-B14F-4D97-AF65-F5344CB8AC3E}">
        <p14:creationId xmlns:p14="http://schemas.microsoft.com/office/powerpoint/2010/main" val="292682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40A4F4A5-207E-3D44-8145-713E2663A947}" type="slidenum">
              <a:rPr lang="en-NL" smtClean="0"/>
              <a:t>2</a:t>
            </a:fld>
            <a:endParaRPr lang="en-NL"/>
          </a:p>
        </p:txBody>
      </p:sp>
    </p:spTree>
    <p:extLst>
      <p:ext uri="{BB962C8B-B14F-4D97-AF65-F5344CB8AC3E}">
        <p14:creationId xmlns:p14="http://schemas.microsoft.com/office/powerpoint/2010/main" val="276721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cs typeface="+mn-lt"/>
              </a:rPr>
            </a:br>
            <a:r>
              <a:rPr lang="en-US"/>
              <a:t>Advanced techniques in prompt engineering are designed to optimize interactions with AI models, pushing the boundaries of how effectively these models can understand and respond to human input. These techniques are especially relevant in domains where nuanced or contextually rich output is required</a:t>
            </a:r>
          </a:p>
        </p:txBody>
      </p:sp>
      <p:sp>
        <p:nvSpPr>
          <p:cNvPr id="4" name="Slide Number Placeholder 3"/>
          <p:cNvSpPr>
            <a:spLocks noGrp="1"/>
          </p:cNvSpPr>
          <p:nvPr>
            <p:ph type="sldNum" sz="quarter" idx="5"/>
          </p:nvPr>
        </p:nvSpPr>
        <p:spPr/>
        <p:txBody>
          <a:bodyPr/>
          <a:lstStyle/>
          <a:p>
            <a:fld id="{EA88A791-D8E8-4C23-A528-EAEB42DC40E7}" type="slidenum">
              <a:rPr lang="nl-NL" smtClean="0"/>
              <a:t>20</a:t>
            </a:fld>
            <a:endParaRPr lang="nl-NL"/>
          </a:p>
        </p:txBody>
      </p:sp>
    </p:spTree>
    <p:extLst>
      <p:ext uri="{BB962C8B-B14F-4D97-AF65-F5344CB8AC3E}">
        <p14:creationId xmlns:p14="http://schemas.microsoft.com/office/powerpoint/2010/main" val="3669922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21</a:t>
            </a:fld>
            <a:endParaRPr lang="nl-NL"/>
          </a:p>
        </p:txBody>
      </p:sp>
    </p:spTree>
    <p:extLst>
      <p:ext uri="{BB962C8B-B14F-4D97-AF65-F5344CB8AC3E}">
        <p14:creationId xmlns:p14="http://schemas.microsoft.com/office/powerpoint/2010/main" val="139176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7">
          <a:extLst>
            <a:ext uri="{FF2B5EF4-FFF2-40B4-BE49-F238E27FC236}">
              <a16:creationId xmlns:a16="http://schemas.microsoft.com/office/drawing/2014/main" id="{8A5C6F56-C57C-E059-2222-1741CA7C633F}"/>
            </a:ext>
          </a:extLst>
        </p:cNvPr>
        <p:cNvGrpSpPr/>
        <p:nvPr/>
      </p:nvGrpSpPr>
      <p:grpSpPr>
        <a:xfrm>
          <a:off x="0" y="0"/>
          <a:ext cx="0" cy="0"/>
          <a:chOff x="0" y="0"/>
          <a:chExt cx="0" cy="0"/>
        </a:xfrm>
      </p:grpSpPr>
      <p:sp>
        <p:nvSpPr>
          <p:cNvPr id="6028" name="Google Shape;6028;g247d20ad5bc_0_0:notes">
            <a:extLst>
              <a:ext uri="{FF2B5EF4-FFF2-40B4-BE49-F238E27FC236}">
                <a16:creationId xmlns:a16="http://schemas.microsoft.com/office/drawing/2014/main" id="{C12EA401-077D-C227-AE5A-16499901C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9" name="Google Shape;6029;g247d20ad5bc_0_0:notes">
            <a:extLst>
              <a:ext uri="{FF2B5EF4-FFF2-40B4-BE49-F238E27FC236}">
                <a16:creationId xmlns:a16="http://schemas.microsoft.com/office/drawing/2014/main" id="{BECA6710-01A6-3111-F139-7CC388D2B9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rtl="0" eaLnBrk="1" latinLnBrk="0" hangingPunct="1">
              <a:lnSpc>
                <a:spcPct val="115000"/>
              </a:lnSpc>
              <a:spcBef>
                <a:spcPts val="0"/>
              </a:spcBef>
              <a:spcAft>
                <a:spcPts val="0"/>
              </a:spcAft>
            </a:pPr>
            <a:endParaRPr lang="en-US" sz="1800">
              <a:latin typeface="Arial"/>
              <a:cs typeface="Arial"/>
            </a:endParaRPr>
          </a:p>
        </p:txBody>
      </p:sp>
    </p:spTree>
    <p:extLst>
      <p:ext uri="{BB962C8B-B14F-4D97-AF65-F5344CB8AC3E}">
        <p14:creationId xmlns:p14="http://schemas.microsoft.com/office/powerpoint/2010/main" val="429020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23</a:t>
            </a:fld>
            <a:endParaRPr lang="nl-NL"/>
          </a:p>
        </p:txBody>
      </p:sp>
    </p:spTree>
    <p:extLst>
      <p:ext uri="{BB962C8B-B14F-4D97-AF65-F5344CB8AC3E}">
        <p14:creationId xmlns:p14="http://schemas.microsoft.com/office/powerpoint/2010/main" val="277417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Challenges in Writing Unit Tests</a:t>
            </a:r>
            <a:endParaRPr lang="en-US"/>
          </a:p>
          <a:p>
            <a:pPr marL="628650" lvl="1" indent="-171450">
              <a:buFont typeface="Arial"/>
              <a:buChar char="•"/>
            </a:pPr>
            <a:r>
              <a:rPr lang="en-US"/>
              <a:t>Address common challenges developers face: time-consuming to write, requires thorough understanding of the codebase, and can be repetitive or complex.</a:t>
            </a:r>
          </a:p>
          <a:p>
            <a:r>
              <a:rPr lang="en-US" b="1"/>
              <a:t>How GitHub Copilot Enhances Unit Testing</a:t>
            </a:r>
            <a:endParaRPr lang="en-US"/>
          </a:p>
          <a:p>
            <a:pPr marL="628650" lvl="1" indent="-171450">
              <a:buFont typeface="Arial"/>
              <a:buChar char="•"/>
            </a:pPr>
            <a:r>
              <a:rPr lang="en-US"/>
              <a:t>Explain how GitHub Copilot can assist in generating unit tests: "By suggesting test cases based on your code and comments, Copilot can significantly reduce the time and effort required to create thorough tests."</a:t>
            </a:r>
          </a:p>
          <a:p>
            <a:pPr marL="628650" lvl="1" indent="-171450">
              <a:buFont typeface="Arial"/>
              <a:buChar char="•"/>
            </a:pPr>
            <a:r>
              <a:rPr lang="en-US"/>
              <a:t>Highlight the AI's ability to suggest tests for edge cases and scenarios you might not immediately consider.</a:t>
            </a:r>
          </a:p>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24</a:t>
            </a:fld>
            <a:endParaRPr lang="nl-NL"/>
          </a:p>
        </p:txBody>
      </p:sp>
    </p:spTree>
    <p:extLst>
      <p:ext uri="{BB962C8B-B14F-4D97-AF65-F5344CB8AC3E}">
        <p14:creationId xmlns:p14="http://schemas.microsoft.com/office/powerpoint/2010/main" val="2146296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25</a:t>
            </a:fld>
            <a:endParaRPr lang="nl-NL"/>
          </a:p>
        </p:txBody>
      </p:sp>
    </p:spTree>
    <p:extLst>
      <p:ext uri="{BB962C8B-B14F-4D97-AF65-F5344CB8AC3E}">
        <p14:creationId xmlns:p14="http://schemas.microsoft.com/office/powerpoint/2010/main" val="3803889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26</a:t>
            </a:fld>
            <a:endParaRPr lang="nl-NL"/>
          </a:p>
        </p:txBody>
      </p:sp>
    </p:spTree>
    <p:extLst>
      <p:ext uri="{BB962C8B-B14F-4D97-AF65-F5344CB8AC3E}">
        <p14:creationId xmlns:p14="http://schemas.microsoft.com/office/powerpoint/2010/main" val="1162507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BIAS, based on culture. You only find out when starting to use in other cultures</a:t>
            </a:r>
          </a:p>
          <a:p>
            <a:endParaRPr lang="en-US"/>
          </a:p>
          <a:p>
            <a:r>
              <a:rPr lang="en-US"/>
              <a:t>Example of tesla model 3. in the rain it didn’t work properly because it was trained on California roads</a:t>
            </a:r>
          </a:p>
        </p:txBody>
      </p:sp>
      <p:sp>
        <p:nvSpPr>
          <p:cNvPr id="4" name="Slide Number Placeholder 3"/>
          <p:cNvSpPr>
            <a:spLocks noGrp="1"/>
          </p:cNvSpPr>
          <p:nvPr>
            <p:ph type="sldNum" sz="quarter" idx="5"/>
          </p:nvPr>
        </p:nvSpPr>
        <p:spPr/>
        <p:txBody>
          <a:bodyPr/>
          <a:lstStyle/>
          <a:p>
            <a:fld id="{EA88A791-D8E8-4C23-A528-EAEB42DC40E7}" type="slidenum">
              <a:rPr lang="nl-NL" smtClean="0"/>
              <a:t>27</a:t>
            </a:fld>
            <a:endParaRPr lang="nl-NL"/>
          </a:p>
        </p:txBody>
      </p:sp>
    </p:spTree>
    <p:extLst>
      <p:ext uri="{BB962C8B-B14F-4D97-AF65-F5344CB8AC3E}">
        <p14:creationId xmlns:p14="http://schemas.microsoft.com/office/powerpoint/2010/main" val="181953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28</a:t>
            </a:fld>
            <a:endParaRPr lang="nl-NL"/>
          </a:p>
        </p:txBody>
      </p:sp>
    </p:spTree>
    <p:extLst>
      <p:ext uri="{BB962C8B-B14F-4D97-AF65-F5344CB8AC3E}">
        <p14:creationId xmlns:p14="http://schemas.microsoft.com/office/powerpoint/2010/main" val="1801769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29</a:t>
            </a:fld>
            <a:endParaRPr lang="nl-NL"/>
          </a:p>
        </p:txBody>
      </p:sp>
    </p:spTree>
    <p:extLst>
      <p:ext uri="{BB962C8B-B14F-4D97-AF65-F5344CB8AC3E}">
        <p14:creationId xmlns:p14="http://schemas.microsoft.com/office/powerpoint/2010/main" val="2561982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7">
          <a:extLst>
            <a:ext uri="{FF2B5EF4-FFF2-40B4-BE49-F238E27FC236}">
              <a16:creationId xmlns:a16="http://schemas.microsoft.com/office/drawing/2014/main" id="{8A5C6F56-C57C-E059-2222-1741CA7C633F}"/>
            </a:ext>
          </a:extLst>
        </p:cNvPr>
        <p:cNvGrpSpPr/>
        <p:nvPr/>
      </p:nvGrpSpPr>
      <p:grpSpPr>
        <a:xfrm>
          <a:off x="0" y="0"/>
          <a:ext cx="0" cy="0"/>
          <a:chOff x="0" y="0"/>
          <a:chExt cx="0" cy="0"/>
        </a:xfrm>
      </p:grpSpPr>
      <p:sp>
        <p:nvSpPr>
          <p:cNvPr id="6028" name="Google Shape;6028;g247d20ad5bc_0_0:notes">
            <a:extLst>
              <a:ext uri="{FF2B5EF4-FFF2-40B4-BE49-F238E27FC236}">
                <a16:creationId xmlns:a16="http://schemas.microsoft.com/office/drawing/2014/main" id="{C12EA401-077D-C227-AE5A-16499901C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9" name="Google Shape;6029;g247d20ad5bc_0_0:notes">
            <a:extLst>
              <a:ext uri="{FF2B5EF4-FFF2-40B4-BE49-F238E27FC236}">
                <a16:creationId xmlns:a16="http://schemas.microsoft.com/office/drawing/2014/main" id="{BECA6710-01A6-3111-F139-7CC388D2B9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364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30</a:t>
            </a:fld>
            <a:endParaRPr lang="nl-NL"/>
          </a:p>
        </p:txBody>
      </p:sp>
    </p:spTree>
    <p:extLst>
      <p:ext uri="{BB962C8B-B14F-4D97-AF65-F5344CB8AC3E}">
        <p14:creationId xmlns:p14="http://schemas.microsoft.com/office/powerpoint/2010/main" val="311158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Exception Explanation</a:t>
            </a:r>
            <a:endParaRPr lang="en-US"/>
          </a:p>
          <a:p>
            <a:r>
              <a:rPr lang="en-US"/>
              <a:t>•</a:t>
            </a:r>
            <a:r>
              <a:rPr lang="en-US" b="1"/>
              <a:t>Understanding Exceptions</a:t>
            </a:r>
            <a:r>
              <a:rPr lang="en-US"/>
              <a:t>: Copilot can provide explanations and insights into what specific exceptions mean. By simply pasting the exception message into your code editor with Copilot enabled, it can generate comments explaining the potential causes of the exception.</a:t>
            </a:r>
          </a:p>
          <a:p>
            <a:r>
              <a:rPr lang="en-US" b="1"/>
              <a:t>Code Analysis</a:t>
            </a:r>
            <a:endParaRPr lang="en-US"/>
          </a:p>
          <a:p>
            <a:r>
              <a:rPr lang="en-US"/>
              <a:t>•</a:t>
            </a:r>
            <a:r>
              <a:rPr lang="en-US" b="1"/>
              <a:t>Identifying Common Pitfalls</a:t>
            </a:r>
            <a:r>
              <a:rPr lang="en-US"/>
              <a:t>: Copilot can analyze the context of your code to identify common pitfalls that might lead to exceptions. For instance, if your code is prone to a </a:t>
            </a:r>
            <a:r>
              <a:rPr lang="en-US" err="1"/>
              <a:t>NullPointerException</a:t>
            </a:r>
            <a:r>
              <a:rPr lang="en-US"/>
              <a:t> in Java or a </a:t>
            </a:r>
            <a:r>
              <a:rPr lang="en-US" err="1"/>
              <a:t>TypeError</a:t>
            </a:r>
            <a:r>
              <a:rPr lang="en-US"/>
              <a:t> in Python, Copilot can suggest null checks or type checks respectively.</a:t>
            </a:r>
          </a:p>
          <a:p>
            <a:r>
              <a:rPr lang="en-US" b="1"/>
              <a:t>Suggesting Fixes</a:t>
            </a:r>
            <a:endParaRPr lang="en-US"/>
          </a:p>
          <a:p>
            <a:r>
              <a:rPr lang="en-US"/>
              <a:t>•</a:t>
            </a:r>
            <a:r>
              <a:rPr lang="en-US" b="1"/>
              <a:t>Generating Fix Suggestions</a:t>
            </a:r>
            <a:r>
              <a:rPr lang="en-US"/>
              <a:t>: Upon identifying the potential cause of an exception, Copilot can suggest specific lines of code or code modifications to resolve the issue. This might include adding exception handling constructs like try-catch blocks, or it might suggest more idiomatic ways to achieve your goal without running into exceptions.</a:t>
            </a:r>
          </a:p>
          <a:p>
            <a:r>
              <a:rPr lang="en-US" b="1"/>
              <a:t>Code Refactoring</a:t>
            </a:r>
            <a:endParaRPr lang="en-US"/>
          </a:p>
          <a:p>
            <a:r>
              <a:rPr lang="en-US"/>
              <a:t>•</a:t>
            </a:r>
            <a:r>
              <a:rPr lang="en-US" b="1"/>
              <a:t>Improving Code Quality</a:t>
            </a:r>
            <a:r>
              <a:rPr lang="en-US"/>
              <a:t>: Copilot can suggest refactoring opportunities to make your code more robust and less prone to exceptions. This could involve recommending more reliable libraries, utilizing language-specific features, or restructuring your code to avoid anti-patterns.</a:t>
            </a:r>
          </a:p>
          <a:p>
            <a:r>
              <a:rPr lang="en-US" b="1"/>
              <a:t>Documentation and Examples</a:t>
            </a:r>
            <a:endParaRPr lang="en-US"/>
          </a:p>
          <a:p>
            <a:r>
              <a:rPr lang="en-US"/>
              <a:t>•</a:t>
            </a:r>
            <a:r>
              <a:rPr lang="en-US" b="1"/>
              <a:t>Providing Contextual Examples</a:t>
            </a:r>
            <a:r>
              <a:rPr lang="en-US"/>
              <a:t>: Copilot can generate code snippets that demonstrate the correct usage of APIs or language features, including how to handle exceptions properly. This is especially helpful when working with unfamiliar libraries or frameworks.</a:t>
            </a:r>
          </a:p>
          <a:p>
            <a:r>
              <a:rPr lang="en-US" b="1"/>
              <a:t>Automated Testing</a:t>
            </a:r>
            <a:endParaRPr lang="en-US"/>
          </a:p>
          <a:p>
            <a:r>
              <a:rPr lang="en-US"/>
              <a:t>•</a:t>
            </a:r>
            <a:r>
              <a:rPr lang="en-US" b="1"/>
              <a:t>Generating Test Cases</a:t>
            </a:r>
            <a:r>
              <a:rPr lang="en-US"/>
              <a:t>: Copilot can help you write unit tests that cover edge cases you might not have considered, potentially catching exceptions before they become a problem in a production environment. By writing tests that mimic various scenarios, you can identify and resolve exceptions early in the development cycle.</a:t>
            </a:r>
          </a:p>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31</a:t>
            </a:fld>
            <a:endParaRPr lang="nl-NL"/>
          </a:p>
        </p:txBody>
      </p:sp>
    </p:spTree>
    <p:extLst>
      <p:ext uri="{BB962C8B-B14F-4D97-AF65-F5344CB8AC3E}">
        <p14:creationId xmlns:p14="http://schemas.microsoft.com/office/powerpoint/2010/main" val="113746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32</a:t>
            </a:fld>
            <a:endParaRPr lang="nl-NL"/>
          </a:p>
        </p:txBody>
      </p:sp>
    </p:spTree>
    <p:extLst>
      <p:ext uri="{BB962C8B-B14F-4D97-AF65-F5344CB8AC3E}">
        <p14:creationId xmlns:p14="http://schemas.microsoft.com/office/powerpoint/2010/main" val="2099322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7">
          <a:extLst>
            <a:ext uri="{FF2B5EF4-FFF2-40B4-BE49-F238E27FC236}">
              <a16:creationId xmlns:a16="http://schemas.microsoft.com/office/drawing/2014/main" id="{8A5C6F56-C57C-E059-2222-1741CA7C633F}"/>
            </a:ext>
          </a:extLst>
        </p:cNvPr>
        <p:cNvGrpSpPr/>
        <p:nvPr/>
      </p:nvGrpSpPr>
      <p:grpSpPr>
        <a:xfrm>
          <a:off x="0" y="0"/>
          <a:ext cx="0" cy="0"/>
          <a:chOff x="0" y="0"/>
          <a:chExt cx="0" cy="0"/>
        </a:xfrm>
      </p:grpSpPr>
      <p:sp>
        <p:nvSpPr>
          <p:cNvPr id="6028" name="Google Shape;6028;g247d20ad5bc_0_0:notes">
            <a:extLst>
              <a:ext uri="{FF2B5EF4-FFF2-40B4-BE49-F238E27FC236}">
                <a16:creationId xmlns:a16="http://schemas.microsoft.com/office/drawing/2014/main" id="{C12EA401-077D-C227-AE5A-16499901C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9" name="Google Shape;6029;g247d20ad5bc_0_0:notes">
            <a:extLst>
              <a:ext uri="{FF2B5EF4-FFF2-40B4-BE49-F238E27FC236}">
                <a16:creationId xmlns:a16="http://schemas.microsoft.com/office/drawing/2014/main" id="{BECA6710-01A6-3111-F139-7CC388D2B9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rtl="0" eaLnBrk="1" latinLnBrk="0" hangingPunct="1">
              <a:lnSpc>
                <a:spcPct val="115000"/>
              </a:lnSpc>
              <a:spcBef>
                <a:spcPts val="0"/>
              </a:spcBef>
              <a:spcAft>
                <a:spcPts val="0"/>
              </a:spcAft>
            </a:pPr>
            <a:r>
              <a:rPr lang="en-US" sz="1800" kern="1200">
                <a:solidFill>
                  <a:srgbClr val="000000"/>
                </a:solidFill>
                <a:effectLst/>
                <a:latin typeface="Arial" panose="020B0604020202020204" pitchFamily="34" charset="0"/>
                <a:ea typeface="Arial" panose="020B0604020202020204" pitchFamily="34" charset="0"/>
                <a:cs typeface="Arial" panose="020B0604020202020204" pitchFamily="34" charset="0"/>
              </a:rPr>
              <a:t> GitHub Copilot uses an OpenAI </a:t>
            </a:r>
            <a:r>
              <a:rPr lang="en-US" sz="1800" b="0" i="0" kern="1200">
                <a:solidFill>
                  <a:srgbClr val="000000"/>
                </a:solidFill>
                <a:effectLst/>
                <a:latin typeface="Arial" panose="020B0604020202020204" pitchFamily="34" charset="0"/>
                <a:ea typeface="Arial" panose="020B0604020202020204" pitchFamily="34" charset="0"/>
                <a:cs typeface="Arial" panose="020B0604020202020204" pitchFamily="34" charset="0"/>
              </a:rPr>
              <a:t>LLM based on </a:t>
            </a:r>
            <a:r>
              <a:rPr lang="en-US" sz="1800" kern="1200">
                <a:solidFill>
                  <a:srgbClr val="000000"/>
                </a:solidFill>
                <a:effectLst/>
                <a:latin typeface="Arial" panose="020B0604020202020204" pitchFamily="34" charset="0"/>
                <a:ea typeface="Arial" panose="020B0604020202020204" pitchFamily="34" charset="0"/>
                <a:cs typeface="Arial" panose="020B0604020202020204" pitchFamily="34" charset="0"/>
              </a:rPr>
              <a:t>GPT-4 behind the scenes.</a:t>
            </a:r>
            <a:endParaRPr lang="en-US">
              <a:effectLst/>
            </a:endParaRPr>
          </a:p>
          <a:p>
            <a:pPr marL="0" marR="0" indent="0" algn="l" rtl="0" eaLnBrk="1" latinLnBrk="0" hangingPunct="1">
              <a:lnSpc>
                <a:spcPct val="115000"/>
              </a:lnSpc>
              <a:spcBef>
                <a:spcPts val="0"/>
              </a:spcBef>
              <a:spcAft>
                <a:spcPts val="0"/>
              </a:spcAft>
            </a:pPr>
            <a:r>
              <a:rPr lang="en-US" sz="1800" b="0" i="0" kern="1200">
                <a:solidFill>
                  <a:srgbClr val="000000"/>
                </a:solidFill>
                <a:effectLst/>
                <a:latin typeface="Arial" panose="020B0604020202020204" pitchFamily="34" charset="0"/>
                <a:ea typeface="Arial" panose="020B0604020202020204" pitchFamily="34" charset="0"/>
                <a:cs typeface="Arial" panose="020B0604020202020204" pitchFamily="34" charset="0"/>
              </a:rPr>
              <a:t> (As of 2023-12-31 the LLM is Sahara)</a:t>
            </a:r>
            <a:endParaRPr lang="en-US">
              <a:effectLst/>
            </a:endParaRPr>
          </a:p>
          <a:p>
            <a:pPr marL="0" lvl="0" indent="0" algn="l" rtl="0">
              <a:spcBef>
                <a:spcPts val="0"/>
              </a:spcBef>
              <a:spcAft>
                <a:spcPts val="0"/>
              </a:spcAft>
              <a:buNone/>
            </a:pPr>
            <a:r>
              <a:rPr lang="en-US"/>
              <a:t>---------------------------------------</a:t>
            </a:r>
          </a:p>
          <a:p>
            <a:pPr marL="0" lvl="0" indent="0" algn="l" rtl="0">
              <a:spcBef>
                <a:spcPts val="0"/>
              </a:spcBef>
              <a:spcAft>
                <a:spcPts val="0"/>
              </a:spcAft>
              <a:buClr>
                <a:schemeClr val="dk1"/>
              </a:buClr>
              <a:buSzPts val="1100"/>
              <a:buFont typeface="Arial"/>
              <a:buNone/>
            </a:pPr>
            <a:r>
              <a:rPr lang="en-US" sz="600" b="1">
                <a:solidFill>
                  <a:schemeClr val="dk1"/>
                </a:solidFill>
                <a:latin typeface="Helvetica Neue"/>
                <a:ea typeface="Helvetica Neue"/>
                <a:cs typeface="Helvetica Neue"/>
                <a:sym typeface="Helvetica Neue"/>
              </a:rPr>
              <a:t>Speaker</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GitHub Copilot is an AI coding assistant that generates code from user input, simplifies repetitive coding tasks, and recommends tests as you code. Its interactive chat feature helps refine code, clarify coding objectives, and tackle programming challenges, improving the development process.</a:t>
            </a:r>
          </a:p>
          <a:p>
            <a:pPr marL="0" lvl="0" indent="0" algn="l" rtl="0">
              <a:spcBef>
                <a:spcPts val="0"/>
              </a:spcBef>
              <a:spcAft>
                <a:spcPts val="0"/>
              </a:spcAft>
              <a:buClr>
                <a:schemeClr val="dk1"/>
              </a:buClr>
              <a:buSzPts val="1100"/>
              <a:buFont typeface="Arial"/>
              <a:buNone/>
            </a:pPr>
            <a:endParaRPr lang="en-US" sz="1100" b="0" i="0">
              <a:solidFill>
                <a:srgbClr val="374151"/>
              </a:solidFill>
              <a:effectLst/>
              <a:latin typeface="Söhne"/>
            </a:endParaRP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Code starts in the user's IDE (e.g. VS Code, Visual Studio, IntelliJ).</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&lt;Click&gt;</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Copilot extension gathers context from open files. That context is used to generate a prompt.</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prompt is sent with SSL encryption to a proxy server living in a GitHub-owned Azure subscription.</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At the proxy server, we apply a bunch of filters. For example, we attempt to scrub hate speech, Personal Identifiable Information, etc.</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a:solidFill>
                  <a:srgbClr val="374151"/>
                </a:solidFill>
                <a:effectLst/>
                <a:latin typeface="Söhne"/>
              </a:rPr>
              <a:t>&lt;Click&gt;</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proxy server sends the scrubbed prompt to Large Language Model (LLM).</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a:solidFill>
                  <a:srgbClr val="374151"/>
                </a:solidFill>
                <a:effectLst/>
                <a:latin typeface="Söhne"/>
              </a:rPr>
              <a:t>&lt;Click&gt;</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model produces n suggestions based on the prompt, then deletes the prompt from memory.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a:solidFill>
                  <a:srgbClr val="374151"/>
                </a:solidFill>
                <a:effectLst/>
                <a:latin typeface="Söhne"/>
              </a:rPr>
              <a:t>&lt;Click&gt;</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suggestions are sent back to the proxy server for another good scrubbing. Again, we filter out hate speech, suggestions with recognized security vulnerabilities, etc.</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proxy server sends the suggestions back to the user's code editor via HTTPS where they are displayed in the user’s IDE.</a:t>
            </a:r>
          </a:p>
          <a:p>
            <a:pPr marL="0" lvl="0" indent="0" algn="l" rtl="0">
              <a:spcBef>
                <a:spcPts val="0"/>
              </a:spcBef>
              <a:spcAft>
                <a:spcPts val="0"/>
              </a:spcAft>
              <a:buClr>
                <a:schemeClr val="dk1"/>
              </a:buClr>
              <a:buSzPts val="1100"/>
              <a:buFont typeface="Arial" panose="020B0604020202020204" pitchFamily="34" charset="0"/>
              <a:buNone/>
            </a:pPr>
            <a:endParaRPr lang="en-US" sz="800" b="0" i="0">
              <a:solidFill>
                <a:srgbClr val="374151"/>
              </a:solidFill>
              <a:effectLst/>
              <a:latin typeface="Söhne"/>
              <a:sym typeface="Helvetica Neue"/>
            </a:endParaRPr>
          </a:p>
          <a:p>
            <a:pPr marL="0" lvl="0" indent="0" algn="l" rtl="0">
              <a:spcBef>
                <a:spcPts val="0"/>
              </a:spcBef>
              <a:spcAft>
                <a:spcPts val="0"/>
              </a:spcAft>
              <a:buClr>
                <a:schemeClr val="dk1"/>
              </a:buClr>
              <a:buSzPts val="1100"/>
              <a:buFont typeface="Arial" panose="020B0604020202020204" pitchFamily="34" charset="0"/>
              <a:buNone/>
            </a:pPr>
            <a:r>
              <a:rPr lang="en-US" sz="800" b="0" i="0">
                <a:solidFill>
                  <a:srgbClr val="374151"/>
                </a:solidFill>
                <a:effectLst/>
                <a:latin typeface="Söhne"/>
                <a:sym typeface="Helvetica Neue"/>
              </a:rPr>
              <a:t>----------------------------------</a:t>
            </a:r>
          </a:p>
          <a:p>
            <a:pPr marL="0" lvl="0" indent="0" algn="l" rtl="0">
              <a:spcBef>
                <a:spcPts val="0"/>
              </a:spcBef>
              <a:spcAft>
                <a:spcPts val="0"/>
              </a:spcAft>
              <a:buClr>
                <a:schemeClr val="dk1"/>
              </a:buClr>
              <a:buSzPts val="1100"/>
              <a:buFont typeface="Arial" panose="020B0604020202020204" pitchFamily="34" charset="0"/>
              <a:buNone/>
            </a:pPr>
            <a:endParaRPr lang="en-US" sz="800" b="0" i="0">
              <a:solidFill>
                <a:srgbClr val="374151"/>
              </a:solidFill>
              <a:effectLst/>
              <a:latin typeface="Söhne"/>
              <a:sym typeface="Helvetica Neue"/>
            </a:endParaRPr>
          </a:p>
          <a:p>
            <a:pPr marL="0" lvl="0" indent="0" algn="l" rtl="0">
              <a:spcBef>
                <a:spcPts val="0"/>
              </a:spcBef>
              <a:spcAft>
                <a:spcPts val="0"/>
              </a:spcAft>
              <a:buClr>
                <a:schemeClr val="dk1"/>
              </a:buClr>
              <a:buSzPts val="1100"/>
              <a:buFont typeface="Arial"/>
              <a:buNone/>
            </a:pPr>
            <a:r>
              <a:rPr lang="en-US" sz="1100" b="1">
                <a:solidFill>
                  <a:srgbClr val="1D1C1D"/>
                </a:solidFill>
              </a:rPr>
              <a:t>SPEAKER NOTES:</a:t>
            </a:r>
            <a:endParaRPr lang="en-US" sz="1100" b="1"/>
          </a:p>
          <a:p>
            <a:pPr marL="0" lvl="0" indent="0" algn="l" rtl="0">
              <a:lnSpc>
                <a:spcPct val="115000"/>
              </a:lnSpc>
              <a:spcBef>
                <a:spcPts val="0"/>
              </a:spcBef>
              <a:spcAft>
                <a:spcPts val="0"/>
              </a:spcAft>
              <a:buNone/>
            </a:pPr>
            <a:endParaRPr lang="en-US" sz="1100" b="1"/>
          </a:p>
          <a:p>
            <a:pPr marL="0" lvl="0" indent="0" algn="l" rtl="0">
              <a:lnSpc>
                <a:spcPct val="115000"/>
              </a:lnSpc>
              <a:spcBef>
                <a:spcPts val="0"/>
              </a:spcBef>
              <a:spcAft>
                <a:spcPts val="0"/>
              </a:spcAft>
              <a:buNone/>
            </a:pPr>
            <a:r>
              <a:rPr lang="en-US" sz="1100" b="1">
                <a:latin typeface="Arial"/>
                <a:ea typeface="Arial"/>
                <a:cs typeface="Arial"/>
                <a:sym typeface="Arial"/>
              </a:rPr>
              <a:t>Slide is animated</a:t>
            </a:r>
          </a:p>
          <a:p>
            <a:pPr marL="0" lvl="0" indent="0" algn="l" rtl="0">
              <a:lnSpc>
                <a:spcPct val="115000"/>
              </a:lnSpc>
              <a:spcBef>
                <a:spcPts val="0"/>
              </a:spcBef>
              <a:spcAft>
                <a:spcPts val="0"/>
              </a:spcAft>
              <a:buClr>
                <a:schemeClr val="dk1"/>
              </a:buClr>
              <a:buSzPts val="1100"/>
              <a:buFont typeface="Arial"/>
              <a:buNone/>
            </a:pPr>
            <a:endParaRPr lang="en-US" sz="1100"/>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Here’s your code editor with Copilot enabled. (Click)</a:t>
            </a:r>
          </a:p>
          <a:p>
            <a:pPr marL="0" lvl="0" indent="0" algn="l" rtl="0">
              <a:lnSpc>
                <a:spcPct val="115000"/>
              </a:lnSpc>
              <a:spcBef>
                <a:spcPts val="0"/>
              </a:spcBef>
              <a:spcAft>
                <a:spcPts val="0"/>
              </a:spcAft>
              <a:buNone/>
            </a:pP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Your editor provides context to Copilot.</a:t>
            </a: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uses the OpenAI</a:t>
            </a:r>
            <a:r>
              <a:rPr lang="en-US" sz="1100"/>
              <a:t> model</a:t>
            </a: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It returns suggestions to your editor where you choose what to accept or ignore.</a:t>
            </a:r>
          </a:p>
          <a:p>
            <a:pPr marL="0" lvl="0" indent="0" algn="l" rtl="0">
              <a:lnSpc>
                <a:spcPct val="115000"/>
              </a:lnSpc>
              <a:spcBef>
                <a:spcPts val="0"/>
              </a:spcBef>
              <a:spcAft>
                <a:spcPts val="0"/>
              </a:spcAft>
              <a:buClr>
                <a:schemeClr val="dk1"/>
              </a:buClr>
              <a:buSzPts val="1100"/>
              <a:buFont typeface="Arial"/>
              <a:buNone/>
            </a:pP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t>General info (does not need to be repeated verbatim during training,)</a:t>
            </a: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provides context from local files. It’s not attached to a repository. The file being edited could be hosted on GitHub or in any other repo, but it’s not a requirement.</a:t>
            </a:r>
          </a:p>
          <a:p>
            <a:pPr marL="0" lvl="0" indent="0" algn="l" rtl="0">
              <a:lnSpc>
                <a:spcPct val="115000"/>
              </a:lnSpc>
              <a:spcBef>
                <a:spcPts val="0"/>
              </a:spcBef>
              <a:spcAft>
                <a:spcPts val="0"/>
              </a:spcAft>
              <a:buClr>
                <a:schemeClr val="dk1"/>
              </a:buClr>
              <a:buSzPts val="1100"/>
              <a:buFont typeface="Arial"/>
              <a:buNone/>
            </a:pP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shares data in an ephemeral way. It’s shared just long enough for GitHub Copilot to provide a suggestion. We do not take that code and put it back into the data model for suggestions.</a:t>
            </a:r>
          </a:p>
          <a:p>
            <a:pPr marL="0" lvl="0" indent="0" algn="l" rtl="0">
              <a:lnSpc>
                <a:spcPct val="115000"/>
              </a:lnSpc>
              <a:spcBef>
                <a:spcPts val="0"/>
              </a:spcBef>
              <a:spcAft>
                <a:spcPts val="0"/>
              </a:spcAft>
              <a:buClr>
                <a:schemeClr val="dk1"/>
              </a:buClr>
              <a:buSzPts val="1100"/>
              <a:buFont typeface="Arial"/>
              <a:buNone/>
            </a:pP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uses a transformative model. Think of something like Google Translate. You put in some words in English, translate it into another language. Google Translate hasn’t seen that exact sentence before necessarily and translated into that new language. Google Translate understands the semantics; the definition of the words, language patterns, whether there is a subject or direct object, and based upon that input, suggests an appropriate result. You could think about GitHub Copilot as a translation tool.</a:t>
            </a:r>
          </a:p>
          <a:p>
            <a:pPr marL="0" lvl="0" indent="0" algn="l" rtl="0">
              <a:lnSpc>
                <a:spcPct val="115000"/>
              </a:lnSpc>
              <a:spcBef>
                <a:spcPts val="0"/>
              </a:spcBef>
              <a:spcAft>
                <a:spcPts val="0"/>
              </a:spcAft>
              <a:buClr>
                <a:schemeClr val="dk1"/>
              </a:buClr>
              <a:buSzPts val="1100"/>
              <a:buFont typeface="Arial"/>
              <a:buNone/>
            </a:pP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will write novel code. But having said that, GitHub Copilot is looking for language patterns and it learns language patterns. There may be times where a particular line, or a few lines of code, appears in thousands and thousands of repositories. That starts to look like a language pattern, rather than its own unique piece of code. In those cases, GitHub Copilot will occasionally regurgitate what it thinks is a pattern as it’s seen it so many times. For that case, the GitHub Copilot team created an IP filter. GitHub Copilot includes a filter which detects code suggestions matching public code on GitHub. You can choose to enable or disable the filter. When the filter is enabled, GitHub Copilot checks code suggestions with their surrounding code of about 150 characters against public code on GitHub. If there is a match or near match, the suggestion will not be shown to you. This is done on the Service side of GitHub Copilot,</a:t>
            </a: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a:t>
            </a: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Additional talking points if pressed</a:t>
            </a: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Why 150 characters? Some of it is a judgement call. You don’t want it so short that you’re comparing a simple </a:t>
            </a:r>
            <a:r>
              <a:rPr lang="en-US" sz="1100" i="1">
                <a:latin typeface="Arial"/>
                <a:ea typeface="Arial"/>
                <a:cs typeface="Arial"/>
                <a:sym typeface="Arial"/>
              </a:rPr>
              <a:t>if statement</a:t>
            </a:r>
            <a:r>
              <a:rPr lang="en-US" sz="1100">
                <a:latin typeface="Arial"/>
                <a:ea typeface="Arial"/>
                <a:cs typeface="Arial"/>
                <a:sym typeface="Arial"/>
              </a:rPr>
              <a:t>, but you want to block anything that would be meaningful. 150 characters on average is about two lines worth of code. It’s a good length to detect if there are a couple of lines of similarity. Based on research, GitHub also found that 150 characters, based on the number of suggestions presented, and accepted, was about the same as it was without the IP being thrown, i.e. the Developer Experience did not deteriorate.</a:t>
            </a: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a:t>
            </a: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is there to enhance your day-to-day work. Accountants don’t do calculations in their head all day. They have calculators and tools to enable them to be more productive. Think of Copilot as the evolution of tooling and Developer Experience for us as developers.</a:t>
            </a:r>
          </a:p>
          <a:p>
            <a:pPr marL="0" lvl="0" indent="0" algn="l" rtl="0">
              <a:spcBef>
                <a:spcPts val="0"/>
              </a:spcBef>
              <a:spcAft>
                <a:spcPts val="0"/>
              </a:spcAft>
              <a:buNone/>
            </a:pPr>
            <a:endParaRPr lang="en-US" sz="1100"/>
          </a:p>
          <a:p>
            <a:pPr marL="0" lvl="0" indent="0" algn="l" rtl="0">
              <a:spcBef>
                <a:spcPts val="0"/>
              </a:spcBef>
              <a:spcAft>
                <a:spcPts val="0"/>
              </a:spcAft>
              <a:buNone/>
            </a:pPr>
            <a:endParaRPr/>
          </a:p>
        </p:txBody>
      </p:sp>
    </p:spTree>
    <p:extLst>
      <p:ext uri="{BB962C8B-B14F-4D97-AF65-F5344CB8AC3E}">
        <p14:creationId xmlns:p14="http://schemas.microsoft.com/office/powerpoint/2010/main" val="741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34</a:t>
            </a:fld>
            <a:endParaRPr lang="nl-NL"/>
          </a:p>
        </p:txBody>
      </p:sp>
    </p:spTree>
    <p:extLst>
      <p:ext uri="{BB962C8B-B14F-4D97-AF65-F5344CB8AC3E}">
        <p14:creationId xmlns:p14="http://schemas.microsoft.com/office/powerpoint/2010/main" val="1258851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BIAS, based on culture. You only find out when starting to use in other cultures</a:t>
            </a:r>
          </a:p>
          <a:p>
            <a:endParaRPr lang="en-US"/>
          </a:p>
          <a:p>
            <a:r>
              <a:rPr lang="en-US"/>
              <a:t>Example of tesla model 3. in the rain it didn’t work properly because it was trained on California roads</a:t>
            </a:r>
          </a:p>
        </p:txBody>
      </p:sp>
      <p:sp>
        <p:nvSpPr>
          <p:cNvPr id="4" name="Slide Number Placeholder 3"/>
          <p:cNvSpPr>
            <a:spLocks noGrp="1"/>
          </p:cNvSpPr>
          <p:nvPr>
            <p:ph type="sldNum" sz="quarter" idx="5"/>
          </p:nvPr>
        </p:nvSpPr>
        <p:spPr/>
        <p:txBody>
          <a:bodyPr/>
          <a:lstStyle/>
          <a:p>
            <a:fld id="{EA88A791-D8E8-4C23-A528-EAEB42DC40E7}" type="slidenum">
              <a:rPr lang="nl-NL" smtClean="0"/>
              <a:t>35</a:t>
            </a:fld>
            <a:endParaRPr lang="nl-NL"/>
          </a:p>
        </p:txBody>
      </p:sp>
    </p:spTree>
    <p:extLst>
      <p:ext uri="{BB962C8B-B14F-4D97-AF65-F5344CB8AC3E}">
        <p14:creationId xmlns:p14="http://schemas.microsoft.com/office/powerpoint/2010/main" val="1833092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36</a:t>
            </a:fld>
            <a:endParaRPr lang="nl-NL"/>
          </a:p>
        </p:txBody>
      </p:sp>
    </p:spTree>
    <p:extLst>
      <p:ext uri="{BB962C8B-B14F-4D97-AF65-F5344CB8AC3E}">
        <p14:creationId xmlns:p14="http://schemas.microsoft.com/office/powerpoint/2010/main" val="2535208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37</a:t>
            </a:fld>
            <a:endParaRPr lang="nl-NL"/>
          </a:p>
        </p:txBody>
      </p:sp>
    </p:spTree>
    <p:extLst>
      <p:ext uri="{BB962C8B-B14F-4D97-AF65-F5344CB8AC3E}">
        <p14:creationId xmlns:p14="http://schemas.microsoft.com/office/powerpoint/2010/main" val="2920207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BIAS, based on culture. You only find out when starting to use in other cultures</a:t>
            </a:r>
          </a:p>
          <a:p>
            <a:endParaRPr lang="en-US"/>
          </a:p>
          <a:p>
            <a:r>
              <a:rPr lang="en-US"/>
              <a:t>Example of tesla model 3. in the rain it didn’t work properly because it was trained on California roads</a:t>
            </a:r>
          </a:p>
        </p:txBody>
      </p:sp>
      <p:sp>
        <p:nvSpPr>
          <p:cNvPr id="4" name="Slide Number Placeholder 3"/>
          <p:cNvSpPr>
            <a:spLocks noGrp="1"/>
          </p:cNvSpPr>
          <p:nvPr>
            <p:ph type="sldNum" sz="quarter" idx="5"/>
          </p:nvPr>
        </p:nvSpPr>
        <p:spPr/>
        <p:txBody>
          <a:bodyPr/>
          <a:lstStyle/>
          <a:p>
            <a:fld id="{EA88A791-D8E8-4C23-A528-EAEB42DC40E7}" type="slidenum">
              <a:rPr lang="nl-NL" smtClean="0"/>
              <a:t>38</a:t>
            </a:fld>
            <a:endParaRPr lang="nl-NL"/>
          </a:p>
        </p:txBody>
      </p:sp>
    </p:spTree>
    <p:extLst>
      <p:ext uri="{BB962C8B-B14F-4D97-AF65-F5344CB8AC3E}">
        <p14:creationId xmlns:p14="http://schemas.microsoft.com/office/powerpoint/2010/main" val="2349820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39</a:t>
            </a:fld>
            <a:endParaRPr lang="nl-NL"/>
          </a:p>
        </p:txBody>
      </p:sp>
    </p:spTree>
    <p:extLst>
      <p:ext uri="{BB962C8B-B14F-4D97-AF65-F5344CB8AC3E}">
        <p14:creationId xmlns:p14="http://schemas.microsoft.com/office/powerpoint/2010/main" val="831454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88A791-D8E8-4C23-A528-EAEB42DC40E7}" type="slidenum">
              <a:rPr lang="nl-NL" smtClean="0"/>
              <a:t>4</a:t>
            </a:fld>
            <a:endParaRPr lang="nl-NL"/>
          </a:p>
        </p:txBody>
      </p:sp>
    </p:spTree>
    <p:extLst>
      <p:ext uri="{BB962C8B-B14F-4D97-AF65-F5344CB8AC3E}">
        <p14:creationId xmlns:p14="http://schemas.microsoft.com/office/powerpoint/2010/main" val="21660108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40</a:t>
            </a:fld>
            <a:endParaRPr lang="nl-NL"/>
          </a:p>
        </p:txBody>
      </p:sp>
    </p:spTree>
    <p:extLst>
      <p:ext uri="{BB962C8B-B14F-4D97-AF65-F5344CB8AC3E}">
        <p14:creationId xmlns:p14="http://schemas.microsoft.com/office/powerpoint/2010/main" val="1904074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BIAS, based on culture. You only find out when starting to use in other cultures</a:t>
            </a:r>
          </a:p>
          <a:p>
            <a:endParaRPr lang="en-US"/>
          </a:p>
          <a:p>
            <a:r>
              <a:rPr lang="en-US"/>
              <a:t>Example of tesla model 3. in the rain it didn’t work properly because it was trained on California roads</a:t>
            </a:r>
          </a:p>
        </p:txBody>
      </p:sp>
      <p:sp>
        <p:nvSpPr>
          <p:cNvPr id="4" name="Slide Number Placeholder 3"/>
          <p:cNvSpPr>
            <a:spLocks noGrp="1"/>
          </p:cNvSpPr>
          <p:nvPr>
            <p:ph type="sldNum" sz="quarter" idx="5"/>
          </p:nvPr>
        </p:nvSpPr>
        <p:spPr/>
        <p:txBody>
          <a:bodyPr/>
          <a:lstStyle/>
          <a:p>
            <a:fld id="{EA88A791-D8E8-4C23-A528-EAEB42DC40E7}" type="slidenum">
              <a:rPr lang="nl-NL" smtClean="0"/>
              <a:t>41</a:t>
            </a:fld>
            <a:endParaRPr lang="nl-NL"/>
          </a:p>
        </p:txBody>
      </p:sp>
    </p:spTree>
    <p:extLst>
      <p:ext uri="{BB962C8B-B14F-4D97-AF65-F5344CB8AC3E}">
        <p14:creationId xmlns:p14="http://schemas.microsoft.com/office/powerpoint/2010/main" val="3550007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42</a:t>
            </a:fld>
            <a:endParaRPr lang="nl-NL"/>
          </a:p>
        </p:txBody>
      </p:sp>
    </p:spTree>
    <p:extLst>
      <p:ext uri="{BB962C8B-B14F-4D97-AF65-F5344CB8AC3E}">
        <p14:creationId xmlns:p14="http://schemas.microsoft.com/office/powerpoint/2010/main" val="4185859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7">
          <a:extLst>
            <a:ext uri="{FF2B5EF4-FFF2-40B4-BE49-F238E27FC236}">
              <a16:creationId xmlns:a16="http://schemas.microsoft.com/office/drawing/2014/main" id="{8A5C6F56-C57C-E059-2222-1741CA7C633F}"/>
            </a:ext>
          </a:extLst>
        </p:cNvPr>
        <p:cNvGrpSpPr/>
        <p:nvPr/>
      </p:nvGrpSpPr>
      <p:grpSpPr>
        <a:xfrm>
          <a:off x="0" y="0"/>
          <a:ext cx="0" cy="0"/>
          <a:chOff x="0" y="0"/>
          <a:chExt cx="0" cy="0"/>
        </a:xfrm>
      </p:grpSpPr>
      <p:sp>
        <p:nvSpPr>
          <p:cNvPr id="6028" name="Google Shape;6028;g247d20ad5bc_0_0:notes">
            <a:extLst>
              <a:ext uri="{FF2B5EF4-FFF2-40B4-BE49-F238E27FC236}">
                <a16:creationId xmlns:a16="http://schemas.microsoft.com/office/drawing/2014/main" id="{C12EA401-077D-C227-AE5A-16499901C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9" name="Google Shape;6029;g247d20ad5bc_0_0:notes">
            <a:extLst>
              <a:ext uri="{FF2B5EF4-FFF2-40B4-BE49-F238E27FC236}">
                <a16:creationId xmlns:a16="http://schemas.microsoft.com/office/drawing/2014/main" id="{BECA6710-01A6-3111-F139-7CC388D2B9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rtl="0" eaLnBrk="1" latinLnBrk="0" hangingPunct="1">
              <a:lnSpc>
                <a:spcPct val="115000"/>
              </a:lnSpc>
              <a:spcBef>
                <a:spcPts val="0"/>
              </a:spcBef>
              <a:spcAft>
                <a:spcPts val="0"/>
              </a:spcAft>
            </a:pPr>
            <a:endParaRPr lang="en-US" sz="1800">
              <a:latin typeface="Arial"/>
              <a:cs typeface="Arial"/>
            </a:endParaRPr>
          </a:p>
        </p:txBody>
      </p:sp>
    </p:spTree>
    <p:extLst>
      <p:ext uri="{BB962C8B-B14F-4D97-AF65-F5344CB8AC3E}">
        <p14:creationId xmlns:p14="http://schemas.microsoft.com/office/powerpoint/2010/main" val="2637657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44</a:t>
            </a:fld>
            <a:endParaRPr lang="nl-NL"/>
          </a:p>
        </p:txBody>
      </p:sp>
    </p:spTree>
    <p:extLst>
      <p:ext uri="{BB962C8B-B14F-4D97-AF65-F5344CB8AC3E}">
        <p14:creationId xmlns:p14="http://schemas.microsoft.com/office/powerpoint/2010/main" val="4645554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cs typeface="+mn-lt"/>
              </a:rPr>
            </a:br>
            <a:r>
              <a:rPr lang="en-US"/>
              <a:t>Advanced techniques in prompt engineering are designed to optimize interactions with AI models, pushing the boundaries of how effectively these models can understand and respond to human input. These techniques are especially relevant in domains where nuanced or contextually rich output is required</a:t>
            </a:r>
          </a:p>
        </p:txBody>
      </p:sp>
      <p:sp>
        <p:nvSpPr>
          <p:cNvPr id="4" name="Slide Number Placeholder 3"/>
          <p:cNvSpPr>
            <a:spLocks noGrp="1"/>
          </p:cNvSpPr>
          <p:nvPr>
            <p:ph type="sldNum" sz="quarter" idx="5"/>
          </p:nvPr>
        </p:nvSpPr>
        <p:spPr/>
        <p:txBody>
          <a:bodyPr/>
          <a:lstStyle/>
          <a:p>
            <a:fld id="{EA88A791-D8E8-4C23-A528-EAEB42DC40E7}" type="slidenum">
              <a:rPr lang="nl-NL" smtClean="0"/>
              <a:t>45</a:t>
            </a:fld>
            <a:endParaRPr lang="nl-NL"/>
          </a:p>
        </p:txBody>
      </p:sp>
    </p:spTree>
    <p:extLst>
      <p:ext uri="{BB962C8B-B14F-4D97-AF65-F5344CB8AC3E}">
        <p14:creationId xmlns:p14="http://schemas.microsoft.com/office/powerpoint/2010/main" val="1635534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cs typeface="+mn-lt"/>
              </a:rPr>
            </a:br>
            <a:r>
              <a:rPr lang="en-US"/>
              <a:t>Advanced techniques in prompt engineering are designed to optimize interactions with AI models, pushing the boundaries of how effectively these models can understand and respond to human input. These techniques are especially relevant in domains where nuanced or contextually rich output is required</a:t>
            </a:r>
          </a:p>
        </p:txBody>
      </p:sp>
      <p:sp>
        <p:nvSpPr>
          <p:cNvPr id="4" name="Slide Number Placeholder 3"/>
          <p:cNvSpPr>
            <a:spLocks noGrp="1"/>
          </p:cNvSpPr>
          <p:nvPr>
            <p:ph type="sldNum" sz="quarter" idx="5"/>
          </p:nvPr>
        </p:nvSpPr>
        <p:spPr/>
        <p:txBody>
          <a:bodyPr/>
          <a:lstStyle/>
          <a:p>
            <a:fld id="{EA88A791-D8E8-4C23-A528-EAEB42DC40E7}" type="slidenum">
              <a:rPr lang="nl-NL" smtClean="0"/>
              <a:t>46</a:t>
            </a:fld>
            <a:endParaRPr lang="nl-NL"/>
          </a:p>
        </p:txBody>
      </p:sp>
    </p:spTree>
    <p:extLst>
      <p:ext uri="{BB962C8B-B14F-4D97-AF65-F5344CB8AC3E}">
        <p14:creationId xmlns:p14="http://schemas.microsoft.com/office/powerpoint/2010/main" val="41025966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cs typeface="+mn-lt"/>
              </a:rPr>
            </a:br>
            <a:r>
              <a:rPr lang="en-US"/>
              <a:t>Advanced techniques in prompt engineering are designed to optimize interactions with AI models, pushing the boundaries of how effectively these models can understand and respond to human input. These techniques are especially relevant in domains where nuanced or contextually rich output is required</a:t>
            </a:r>
          </a:p>
        </p:txBody>
      </p:sp>
      <p:sp>
        <p:nvSpPr>
          <p:cNvPr id="4" name="Slide Number Placeholder 3"/>
          <p:cNvSpPr>
            <a:spLocks noGrp="1"/>
          </p:cNvSpPr>
          <p:nvPr>
            <p:ph type="sldNum" sz="quarter" idx="5"/>
          </p:nvPr>
        </p:nvSpPr>
        <p:spPr/>
        <p:txBody>
          <a:bodyPr/>
          <a:lstStyle/>
          <a:p>
            <a:fld id="{EA88A791-D8E8-4C23-A528-EAEB42DC40E7}" type="slidenum">
              <a:rPr lang="nl-NL" smtClean="0"/>
              <a:t>47</a:t>
            </a:fld>
            <a:endParaRPr lang="nl-NL"/>
          </a:p>
        </p:txBody>
      </p:sp>
    </p:spTree>
    <p:extLst>
      <p:ext uri="{BB962C8B-B14F-4D97-AF65-F5344CB8AC3E}">
        <p14:creationId xmlns:p14="http://schemas.microsoft.com/office/powerpoint/2010/main" val="1128979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cs typeface="+mn-lt"/>
              </a:rPr>
            </a:br>
            <a:r>
              <a:rPr lang="en-US"/>
              <a:t>Advanced techniques in prompt engineering are designed to optimize interactions with AI models, pushing the boundaries of how effectively these models can understand and respond to human input. These techniques are especially relevant in domains where nuanced or contextually rich output is required</a:t>
            </a:r>
          </a:p>
        </p:txBody>
      </p:sp>
      <p:sp>
        <p:nvSpPr>
          <p:cNvPr id="4" name="Slide Number Placeholder 3"/>
          <p:cNvSpPr>
            <a:spLocks noGrp="1"/>
          </p:cNvSpPr>
          <p:nvPr>
            <p:ph type="sldNum" sz="quarter" idx="5"/>
          </p:nvPr>
        </p:nvSpPr>
        <p:spPr/>
        <p:txBody>
          <a:bodyPr/>
          <a:lstStyle/>
          <a:p>
            <a:fld id="{EA88A791-D8E8-4C23-A528-EAEB42DC40E7}" type="slidenum">
              <a:rPr lang="nl-NL" smtClean="0"/>
              <a:t>48</a:t>
            </a:fld>
            <a:endParaRPr lang="nl-NL"/>
          </a:p>
        </p:txBody>
      </p:sp>
    </p:spTree>
    <p:extLst>
      <p:ext uri="{BB962C8B-B14F-4D97-AF65-F5344CB8AC3E}">
        <p14:creationId xmlns:p14="http://schemas.microsoft.com/office/powerpoint/2010/main" val="164545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final instruction for Chain-of-Thought to make Copilot go through the process step by step, like a human would do.</a:t>
            </a:r>
          </a:p>
        </p:txBody>
      </p:sp>
      <p:sp>
        <p:nvSpPr>
          <p:cNvPr id="4" name="Slide Number Placeholder 3"/>
          <p:cNvSpPr>
            <a:spLocks noGrp="1"/>
          </p:cNvSpPr>
          <p:nvPr>
            <p:ph type="sldNum" sz="quarter" idx="5"/>
          </p:nvPr>
        </p:nvSpPr>
        <p:spPr/>
        <p:txBody>
          <a:bodyPr/>
          <a:lstStyle/>
          <a:p>
            <a:fld id="{EA88A791-D8E8-4C23-A528-EAEB42DC40E7}" type="slidenum">
              <a:rPr lang="nl-NL" smtClean="0"/>
              <a:t>49</a:t>
            </a:fld>
            <a:endParaRPr lang="nl-NL"/>
          </a:p>
        </p:txBody>
      </p:sp>
    </p:spTree>
    <p:extLst>
      <p:ext uri="{BB962C8B-B14F-4D97-AF65-F5344CB8AC3E}">
        <p14:creationId xmlns:p14="http://schemas.microsoft.com/office/powerpoint/2010/main" val="2536837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88A791-D8E8-4C23-A528-EAEB42DC40E7}" type="slidenum">
              <a:rPr lang="nl-NL" smtClean="0"/>
              <a:t>5</a:t>
            </a:fld>
            <a:endParaRPr lang="nl-NL"/>
          </a:p>
        </p:txBody>
      </p:sp>
    </p:spTree>
    <p:extLst>
      <p:ext uri="{BB962C8B-B14F-4D97-AF65-F5344CB8AC3E}">
        <p14:creationId xmlns:p14="http://schemas.microsoft.com/office/powerpoint/2010/main" val="2178200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final instruction for Chain-of-Thought to make Copilot go through the process step by step, like a human would do.</a:t>
            </a:r>
          </a:p>
        </p:txBody>
      </p:sp>
      <p:sp>
        <p:nvSpPr>
          <p:cNvPr id="4" name="Slide Number Placeholder 3"/>
          <p:cNvSpPr>
            <a:spLocks noGrp="1"/>
          </p:cNvSpPr>
          <p:nvPr>
            <p:ph type="sldNum" sz="quarter" idx="5"/>
          </p:nvPr>
        </p:nvSpPr>
        <p:spPr/>
        <p:txBody>
          <a:bodyPr/>
          <a:lstStyle/>
          <a:p>
            <a:fld id="{EA88A791-D8E8-4C23-A528-EAEB42DC40E7}" type="slidenum">
              <a:rPr lang="nl-NL" smtClean="0"/>
              <a:t>50</a:t>
            </a:fld>
            <a:endParaRPr lang="nl-NL"/>
          </a:p>
        </p:txBody>
      </p:sp>
    </p:spTree>
    <p:extLst>
      <p:ext uri="{BB962C8B-B14F-4D97-AF65-F5344CB8AC3E}">
        <p14:creationId xmlns:p14="http://schemas.microsoft.com/office/powerpoint/2010/main" val="4010272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final instruction for Chain-of-Thought to make Copilot go through the process step by step, like a human would do.</a:t>
            </a:r>
          </a:p>
        </p:txBody>
      </p:sp>
      <p:sp>
        <p:nvSpPr>
          <p:cNvPr id="4" name="Slide Number Placeholder 3"/>
          <p:cNvSpPr>
            <a:spLocks noGrp="1"/>
          </p:cNvSpPr>
          <p:nvPr>
            <p:ph type="sldNum" sz="quarter" idx="5"/>
          </p:nvPr>
        </p:nvSpPr>
        <p:spPr/>
        <p:txBody>
          <a:bodyPr/>
          <a:lstStyle/>
          <a:p>
            <a:fld id="{EA88A791-D8E8-4C23-A528-EAEB42DC40E7}" type="slidenum">
              <a:rPr lang="nl-NL" smtClean="0"/>
              <a:t>51</a:t>
            </a:fld>
            <a:endParaRPr lang="nl-NL"/>
          </a:p>
        </p:txBody>
      </p:sp>
    </p:spTree>
    <p:extLst>
      <p:ext uri="{BB962C8B-B14F-4D97-AF65-F5344CB8AC3E}">
        <p14:creationId xmlns:p14="http://schemas.microsoft.com/office/powerpoint/2010/main" val="23777632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7">
          <a:extLst>
            <a:ext uri="{FF2B5EF4-FFF2-40B4-BE49-F238E27FC236}">
              <a16:creationId xmlns:a16="http://schemas.microsoft.com/office/drawing/2014/main" id="{8A5C6F56-C57C-E059-2222-1741CA7C633F}"/>
            </a:ext>
          </a:extLst>
        </p:cNvPr>
        <p:cNvGrpSpPr/>
        <p:nvPr/>
      </p:nvGrpSpPr>
      <p:grpSpPr>
        <a:xfrm>
          <a:off x="0" y="0"/>
          <a:ext cx="0" cy="0"/>
          <a:chOff x="0" y="0"/>
          <a:chExt cx="0" cy="0"/>
        </a:xfrm>
      </p:grpSpPr>
      <p:sp>
        <p:nvSpPr>
          <p:cNvPr id="6028" name="Google Shape;6028;g247d20ad5bc_0_0:notes">
            <a:extLst>
              <a:ext uri="{FF2B5EF4-FFF2-40B4-BE49-F238E27FC236}">
                <a16:creationId xmlns:a16="http://schemas.microsoft.com/office/drawing/2014/main" id="{C12EA401-077D-C227-AE5A-16499901C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9" name="Google Shape;6029;g247d20ad5bc_0_0:notes">
            <a:extLst>
              <a:ext uri="{FF2B5EF4-FFF2-40B4-BE49-F238E27FC236}">
                <a16:creationId xmlns:a16="http://schemas.microsoft.com/office/drawing/2014/main" id="{BECA6710-01A6-3111-F139-7CC388D2B9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rtl="0" eaLnBrk="1" latinLnBrk="0" hangingPunct="1">
              <a:lnSpc>
                <a:spcPct val="115000"/>
              </a:lnSpc>
              <a:spcBef>
                <a:spcPts val="0"/>
              </a:spcBef>
              <a:spcAft>
                <a:spcPts val="0"/>
              </a:spcAft>
            </a:pPr>
            <a:endParaRPr lang="en-US" sz="1800">
              <a:latin typeface="Arial"/>
              <a:cs typeface="Arial"/>
            </a:endParaRPr>
          </a:p>
        </p:txBody>
      </p:sp>
    </p:spTree>
    <p:extLst>
      <p:ext uri="{BB962C8B-B14F-4D97-AF65-F5344CB8AC3E}">
        <p14:creationId xmlns:p14="http://schemas.microsoft.com/office/powerpoint/2010/main" val="1687920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EA88A791-D8E8-4C23-A528-EAEB42DC40E7}" type="slidenum">
              <a:rPr lang="nl-NL" smtClean="0"/>
              <a:t>53</a:t>
            </a:fld>
            <a:endParaRPr lang="nl-NL"/>
          </a:p>
        </p:txBody>
      </p:sp>
    </p:spTree>
    <p:extLst>
      <p:ext uri="{BB962C8B-B14F-4D97-AF65-F5344CB8AC3E}">
        <p14:creationId xmlns:p14="http://schemas.microsoft.com/office/powerpoint/2010/main" val="2156446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fld id="{EA88A791-D8E8-4C23-A528-EAEB42DC40E7}" type="slidenum">
              <a:rPr lang="nl-NL" smtClean="0"/>
              <a:t>54</a:t>
            </a:fld>
            <a:endParaRPr lang="nl-NL"/>
          </a:p>
        </p:txBody>
      </p:sp>
    </p:spTree>
    <p:extLst>
      <p:ext uri="{BB962C8B-B14F-4D97-AF65-F5344CB8AC3E}">
        <p14:creationId xmlns:p14="http://schemas.microsoft.com/office/powerpoint/2010/main" val="3614402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88A791-D8E8-4C23-A528-EAEB42DC40E7}" type="slidenum">
              <a:rPr lang="nl-NL" smtClean="0"/>
              <a:t>6</a:t>
            </a:fld>
            <a:endParaRPr lang="nl-NL"/>
          </a:p>
        </p:txBody>
      </p:sp>
    </p:spTree>
    <p:extLst>
      <p:ext uri="{BB962C8B-B14F-4D97-AF65-F5344CB8AC3E}">
        <p14:creationId xmlns:p14="http://schemas.microsoft.com/office/powerpoint/2010/main" val="2065602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88A791-D8E8-4C23-A528-EAEB42DC40E7}" type="slidenum">
              <a:rPr lang="nl-NL" smtClean="0"/>
              <a:t>7</a:t>
            </a:fld>
            <a:endParaRPr lang="nl-NL"/>
          </a:p>
        </p:txBody>
      </p:sp>
    </p:spTree>
    <p:extLst>
      <p:ext uri="{BB962C8B-B14F-4D97-AF65-F5344CB8AC3E}">
        <p14:creationId xmlns:p14="http://schemas.microsoft.com/office/powerpoint/2010/main" val="418050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7">
          <a:extLst>
            <a:ext uri="{FF2B5EF4-FFF2-40B4-BE49-F238E27FC236}">
              <a16:creationId xmlns:a16="http://schemas.microsoft.com/office/drawing/2014/main" id="{8A5C6F56-C57C-E059-2222-1741CA7C633F}"/>
            </a:ext>
          </a:extLst>
        </p:cNvPr>
        <p:cNvGrpSpPr/>
        <p:nvPr/>
      </p:nvGrpSpPr>
      <p:grpSpPr>
        <a:xfrm>
          <a:off x="0" y="0"/>
          <a:ext cx="0" cy="0"/>
          <a:chOff x="0" y="0"/>
          <a:chExt cx="0" cy="0"/>
        </a:xfrm>
      </p:grpSpPr>
      <p:sp>
        <p:nvSpPr>
          <p:cNvPr id="6028" name="Google Shape;6028;g247d20ad5bc_0_0:notes">
            <a:extLst>
              <a:ext uri="{FF2B5EF4-FFF2-40B4-BE49-F238E27FC236}">
                <a16:creationId xmlns:a16="http://schemas.microsoft.com/office/drawing/2014/main" id="{C12EA401-077D-C227-AE5A-16499901C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9" name="Google Shape;6029;g247d20ad5bc_0_0:notes">
            <a:extLst>
              <a:ext uri="{FF2B5EF4-FFF2-40B4-BE49-F238E27FC236}">
                <a16:creationId xmlns:a16="http://schemas.microsoft.com/office/drawing/2014/main" id="{BECA6710-01A6-3111-F139-7CC388D2B9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rtl="0" eaLnBrk="1" latinLnBrk="0" hangingPunct="1">
              <a:lnSpc>
                <a:spcPct val="115000"/>
              </a:lnSpc>
              <a:spcBef>
                <a:spcPts val="0"/>
              </a:spcBef>
              <a:spcAft>
                <a:spcPts val="0"/>
              </a:spcAft>
            </a:pPr>
            <a:r>
              <a:rPr lang="en-US" sz="1800" kern="1200">
                <a:solidFill>
                  <a:srgbClr val="000000"/>
                </a:solidFill>
                <a:effectLst/>
                <a:latin typeface="Arial" panose="020B0604020202020204" pitchFamily="34" charset="0"/>
                <a:ea typeface="Arial" panose="020B0604020202020204" pitchFamily="34" charset="0"/>
                <a:cs typeface="Arial" panose="020B0604020202020204" pitchFamily="34" charset="0"/>
              </a:rPr>
              <a:t> GitHub Copilot uses an OpenAI </a:t>
            </a:r>
            <a:r>
              <a:rPr lang="en-US" sz="1800" b="0" i="0" kern="1200">
                <a:solidFill>
                  <a:srgbClr val="000000"/>
                </a:solidFill>
                <a:effectLst/>
                <a:latin typeface="Arial" panose="020B0604020202020204" pitchFamily="34" charset="0"/>
                <a:ea typeface="Arial" panose="020B0604020202020204" pitchFamily="34" charset="0"/>
                <a:cs typeface="Arial" panose="020B0604020202020204" pitchFamily="34" charset="0"/>
              </a:rPr>
              <a:t>LLM based on </a:t>
            </a:r>
            <a:r>
              <a:rPr lang="en-US" sz="1800" kern="1200">
                <a:solidFill>
                  <a:srgbClr val="000000"/>
                </a:solidFill>
                <a:effectLst/>
                <a:latin typeface="Arial" panose="020B0604020202020204" pitchFamily="34" charset="0"/>
                <a:ea typeface="Arial" panose="020B0604020202020204" pitchFamily="34" charset="0"/>
                <a:cs typeface="Arial" panose="020B0604020202020204" pitchFamily="34" charset="0"/>
              </a:rPr>
              <a:t>GPT-4 behind the scenes.</a:t>
            </a:r>
            <a:endParaRPr lang="en-US">
              <a:effectLst/>
            </a:endParaRPr>
          </a:p>
          <a:p>
            <a:pPr marL="0" marR="0" indent="0" algn="l" rtl="0" eaLnBrk="1" latinLnBrk="0" hangingPunct="1">
              <a:lnSpc>
                <a:spcPct val="115000"/>
              </a:lnSpc>
              <a:spcBef>
                <a:spcPts val="0"/>
              </a:spcBef>
              <a:spcAft>
                <a:spcPts val="0"/>
              </a:spcAft>
            </a:pPr>
            <a:r>
              <a:rPr lang="en-US" sz="1800" b="0" i="0" kern="1200">
                <a:solidFill>
                  <a:srgbClr val="000000"/>
                </a:solidFill>
                <a:effectLst/>
                <a:latin typeface="Arial" panose="020B0604020202020204" pitchFamily="34" charset="0"/>
                <a:ea typeface="Arial" panose="020B0604020202020204" pitchFamily="34" charset="0"/>
                <a:cs typeface="Arial" panose="020B0604020202020204" pitchFamily="34" charset="0"/>
              </a:rPr>
              <a:t> (As of 2023-12-31 the LLM is Sahara)</a:t>
            </a:r>
            <a:endParaRPr lang="en-US">
              <a:effectLst/>
            </a:endParaRPr>
          </a:p>
          <a:p>
            <a:pPr marL="0" lvl="0" indent="0" algn="l" rtl="0">
              <a:spcBef>
                <a:spcPts val="0"/>
              </a:spcBef>
              <a:spcAft>
                <a:spcPts val="0"/>
              </a:spcAft>
              <a:buNone/>
            </a:pPr>
            <a:r>
              <a:rPr lang="en-US"/>
              <a:t>---------------------------------------</a:t>
            </a:r>
          </a:p>
          <a:p>
            <a:pPr marL="0" lvl="0" indent="0" algn="l" rtl="0">
              <a:spcBef>
                <a:spcPts val="0"/>
              </a:spcBef>
              <a:spcAft>
                <a:spcPts val="0"/>
              </a:spcAft>
              <a:buClr>
                <a:schemeClr val="dk1"/>
              </a:buClr>
              <a:buSzPts val="1100"/>
              <a:buFont typeface="Arial"/>
              <a:buNone/>
            </a:pPr>
            <a:r>
              <a:rPr lang="en-US" sz="600" b="1">
                <a:solidFill>
                  <a:schemeClr val="dk1"/>
                </a:solidFill>
                <a:latin typeface="Helvetica Neue"/>
                <a:ea typeface="Helvetica Neue"/>
                <a:cs typeface="Helvetica Neue"/>
                <a:sym typeface="Helvetica Neue"/>
              </a:rPr>
              <a:t>Speaker</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GitHub Copilot is an AI coding assistant that generates code from user input, simplifies repetitive coding tasks, and recommends tests as you code. Its interactive chat feature helps refine code, clarify coding objectives, and tackle programming challenges, improving the development process.</a:t>
            </a:r>
          </a:p>
          <a:p>
            <a:pPr marL="0" lvl="0" indent="0" algn="l" rtl="0">
              <a:spcBef>
                <a:spcPts val="0"/>
              </a:spcBef>
              <a:spcAft>
                <a:spcPts val="0"/>
              </a:spcAft>
              <a:buClr>
                <a:schemeClr val="dk1"/>
              </a:buClr>
              <a:buSzPts val="1100"/>
              <a:buFont typeface="Arial"/>
              <a:buNone/>
            </a:pPr>
            <a:endParaRPr lang="en-US" sz="1100" b="0" i="0">
              <a:solidFill>
                <a:srgbClr val="374151"/>
              </a:solidFill>
              <a:effectLst/>
              <a:latin typeface="Söhne"/>
            </a:endParaRP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Code starts in the user's IDE (e.g. VS Code, Visual Studio, IntelliJ).</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&lt;Click&gt;</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Copilot extension gathers context from open files. That context is used to generate a prompt.</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prompt is sent with SSL encryption to a proxy server living in a GitHub-owned Azure subscription.</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At the proxy server, we apply a bunch of filters. For example, we attempt to scrub hate speech, Personal Identifiable Information, etc.</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a:solidFill>
                  <a:srgbClr val="374151"/>
                </a:solidFill>
                <a:effectLst/>
                <a:latin typeface="Söhne"/>
              </a:rPr>
              <a:t>&lt;Click&gt;</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proxy server sends the scrubbed prompt to Large Language Model (LLM).</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a:solidFill>
                  <a:srgbClr val="374151"/>
                </a:solidFill>
                <a:effectLst/>
                <a:latin typeface="Söhne"/>
              </a:rPr>
              <a:t>&lt;Click&gt;</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model produces n suggestions based on the prompt, then deletes the prompt from memory.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a:solidFill>
                  <a:srgbClr val="374151"/>
                </a:solidFill>
                <a:effectLst/>
                <a:latin typeface="Söhne"/>
              </a:rPr>
              <a:t>&lt;Click&gt;</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suggestions are sent back to the proxy server for another good scrubbing. Again, we filter out hate speech, suggestions with recognized security vulnerabilities, etc.</a:t>
            </a:r>
          </a:p>
          <a:p>
            <a:pPr marL="0" lvl="0" indent="0" algn="l" rtl="0">
              <a:spcBef>
                <a:spcPts val="0"/>
              </a:spcBef>
              <a:spcAft>
                <a:spcPts val="0"/>
              </a:spcAft>
              <a:buClr>
                <a:schemeClr val="dk1"/>
              </a:buClr>
              <a:buSzPts val="1100"/>
              <a:buFont typeface="Arial"/>
              <a:buNone/>
            </a:pPr>
            <a:r>
              <a:rPr lang="en-US" sz="1100" b="0" i="0">
                <a:solidFill>
                  <a:srgbClr val="374151"/>
                </a:solidFill>
                <a:effectLst/>
                <a:latin typeface="Söhne"/>
              </a:rPr>
              <a:t>The proxy server sends the suggestions back to the user's code editor via HTTPS where they are displayed in the user’s IDE.</a:t>
            </a:r>
          </a:p>
          <a:p>
            <a:pPr marL="0" lvl="0" indent="0" algn="l" rtl="0">
              <a:spcBef>
                <a:spcPts val="0"/>
              </a:spcBef>
              <a:spcAft>
                <a:spcPts val="0"/>
              </a:spcAft>
              <a:buClr>
                <a:schemeClr val="dk1"/>
              </a:buClr>
              <a:buSzPts val="1100"/>
              <a:buFont typeface="Arial" panose="020B0604020202020204" pitchFamily="34" charset="0"/>
              <a:buNone/>
            </a:pPr>
            <a:endParaRPr lang="en-US" sz="800" b="0" i="0">
              <a:solidFill>
                <a:srgbClr val="374151"/>
              </a:solidFill>
              <a:effectLst/>
              <a:latin typeface="Söhne"/>
              <a:sym typeface="Helvetica Neue"/>
            </a:endParaRPr>
          </a:p>
          <a:p>
            <a:pPr marL="0" lvl="0" indent="0" algn="l" rtl="0">
              <a:spcBef>
                <a:spcPts val="0"/>
              </a:spcBef>
              <a:spcAft>
                <a:spcPts val="0"/>
              </a:spcAft>
              <a:buClr>
                <a:schemeClr val="dk1"/>
              </a:buClr>
              <a:buSzPts val="1100"/>
              <a:buFont typeface="Arial" panose="020B0604020202020204" pitchFamily="34" charset="0"/>
              <a:buNone/>
            </a:pPr>
            <a:r>
              <a:rPr lang="en-US" sz="800" b="0" i="0">
                <a:solidFill>
                  <a:srgbClr val="374151"/>
                </a:solidFill>
                <a:effectLst/>
                <a:latin typeface="Söhne"/>
                <a:sym typeface="Helvetica Neue"/>
              </a:rPr>
              <a:t>----------------------------------</a:t>
            </a:r>
          </a:p>
          <a:p>
            <a:pPr marL="0" lvl="0" indent="0" algn="l" rtl="0">
              <a:spcBef>
                <a:spcPts val="0"/>
              </a:spcBef>
              <a:spcAft>
                <a:spcPts val="0"/>
              </a:spcAft>
              <a:buClr>
                <a:schemeClr val="dk1"/>
              </a:buClr>
              <a:buSzPts val="1100"/>
              <a:buFont typeface="Arial" panose="020B0604020202020204" pitchFamily="34" charset="0"/>
              <a:buNone/>
            </a:pPr>
            <a:endParaRPr lang="en-US" sz="800" b="0" i="0">
              <a:solidFill>
                <a:srgbClr val="374151"/>
              </a:solidFill>
              <a:effectLst/>
              <a:latin typeface="Söhne"/>
              <a:sym typeface="Helvetica Neue"/>
            </a:endParaRPr>
          </a:p>
          <a:p>
            <a:pPr marL="0" lvl="0" indent="0" algn="l" rtl="0">
              <a:spcBef>
                <a:spcPts val="0"/>
              </a:spcBef>
              <a:spcAft>
                <a:spcPts val="0"/>
              </a:spcAft>
              <a:buClr>
                <a:schemeClr val="dk1"/>
              </a:buClr>
              <a:buSzPts val="1100"/>
              <a:buFont typeface="Arial"/>
              <a:buNone/>
            </a:pPr>
            <a:r>
              <a:rPr lang="en-US" sz="1100" b="1">
                <a:solidFill>
                  <a:srgbClr val="1D1C1D"/>
                </a:solidFill>
              </a:rPr>
              <a:t>SPEAKER NOTES:</a:t>
            </a:r>
            <a:endParaRPr lang="en-US" sz="1100" b="1"/>
          </a:p>
          <a:p>
            <a:pPr marL="0" lvl="0" indent="0" algn="l" rtl="0">
              <a:lnSpc>
                <a:spcPct val="115000"/>
              </a:lnSpc>
              <a:spcBef>
                <a:spcPts val="0"/>
              </a:spcBef>
              <a:spcAft>
                <a:spcPts val="0"/>
              </a:spcAft>
              <a:buNone/>
            </a:pPr>
            <a:endParaRPr lang="en-US" sz="1100" b="1"/>
          </a:p>
          <a:p>
            <a:pPr marL="0" lvl="0" indent="0" algn="l" rtl="0">
              <a:lnSpc>
                <a:spcPct val="115000"/>
              </a:lnSpc>
              <a:spcBef>
                <a:spcPts val="0"/>
              </a:spcBef>
              <a:spcAft>
                <a:spcPts val="0"/>
              </a:spcAft>
              <a:buNone/>
            </a:pPr>
            <a:r>
              <a:rPr lang="en-US" sz="1100" b="1">
                <a:latin typeface="Arial"/>
                <a:ea typeface="Arial"/>
                <a:cs typeface="Arial"/>
                <a:sym typeface="Arial"/>
              </a:rPr>
              <a:t>Slide is animated</a:t>
            </a:r>
          </a:p>
          <a:p>
            <a:pPr marL="0" lvl="0" indent="0" algn="l" rtl="0">
              <a:lnSpc>
                <a:spcPct val="115000"/>
              </a:lnSpc>
              <a:spcBef>
                <a:spcPts val="0"/>
              </a:spcBef>
              <a:spcAft>
                <a:spcPts val="0"/>
              </a:spcAft>
              <a:buClr>
                <a:schemeClr val="dk1"/>
              </a:buClr>
              <a:buSzPts val="1100"/>
              <a:buFont typeface="Arial"/>
              <a:buNone/>
            </a:pPr>
            <a:endParaRPr lang="en-US" sz="1100"/>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Here’s your code editor with Copilot enabled. (Click)</a:t>
            </a:r>
          </a:p>
          <a:p>
            <a:pPr marL="0" lvl="0" indent="0" algn="l" rtl="0">
              <a:lnSpc>
                <a:spcPct val="115000"/>
              </a:lnSpc>
              <a:spcBef>
                <a:spcPts val="0"/>
              </a:spcBef>
              <a:spcAft>
                <a:spcPts val="0"/>
              </a:spcAft>
              <a:buNone/>
            </a:pP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Your editor provides context to Copilot.</a:t>
            </a: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uses the OpenAI</a:t>
            </a:r>
            <a:r>
              <a:rPr lang="en-US" sz="1100"/>
              <a:t> model</a:t>
            </a: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It returns suggestions to your editor where you choose what to accept or ignore.</a:t>
            </a:r>
          </a:p>
          <a:p>
            <a:pPr marL="0" lvl="0" indent="0" algn="l" rtl="0">
              <a:lnSpc>
                <a:spcPct val="115000"/>
              </a:lnSpc>
              <a:spcBef>
                <a:spcPts val="0"/>
              </a:spcBef>
              <a:spcAft>
                <a:spcPts val="0"/>
              </a:spcAft>
              <a:buClr>
                <a:schemeClr val="dk1"/>
              </a:buClr>
              <a:buSzPts val="1100"/>
              <a:buFont typeface="Arial"/>
              <a:buNone/>
            </a:pP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t>General info (does not need to be repeated verbatim during training,)</a:t>
            </a: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provides context from local files. It’s not attached to a repository. The file being edited could be hosted on GitHub or in any other repo, but it’s not a requirement.</a:t>
            </a:r>
          </a:p>
          <a:p>
            <a:pPr marL="0" lvl="0" indent="0" algn="l" rtl="0">
              <a:lnSpc>
                <a:spcPct val="115000"/>
              </a:lnSpc>
              <a:spcBef>
                <a:spcPts val="0"/>
              </a:spcBef>
              <a:spcAft>
                <a:spcPts val="0"/>
              </a:spcAft>
              <a:buClr>
                <a:schemeClr val="dk1"/>
              </a:buClr>
              <a:buSzPts val="1100"/>
              <a:buFont typeface="Arial"/>
              <a:buNone/>
            </a:pP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shares data in an ephemeral way. It’s shared just long enough for GitHub Copilot to provide a suggestion. We do not take that code and put it back into the data model for suggestions.</a:t>
            </a:r>
          </a:p>
          <a:p>
            <a:pPr marL="0" lvl="0" indent="0" algn="l" rtl="0">
              <a:lnSpc>
                <a:spcPct val="115000"/>
              </a:lnSpc>
              <a:spcBef>
                <a:spcPts val="0"/>
              </a:spcBef>
              <a:spcAft>
                <a:spcPts val="0"/>
              </a:spcAft>
              <a:buClr>
                <a:schemeClr val="dk1"/>
              </a:buClr>
              <a:buSzPts val="1100"/>
              <a:buFont typeface="Arial"/>
              <a:buNone/>
            </a:pP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uses a transformative model. Think of something like Google Translate. You put in some words in English, translate it into another language. Google Translate hasn’t seen that exact sentence before necessarily and translated into that new language. Google Translate understands the semantics; the definition of the words, language patterns, whether there is a subject or direct object, and based upon that input, suggests an appropriate result. You could think about GitHub Copilot as a translation tool.</a:t>
            </a:r>
          </a:p>
          <a:p>
            <a:pPr marL="0" lvl="0" indent="0" algn="l" rtl="0">
              <a:lnSpc>
                <a:spcPct val="115000"/>
              </a:lnSpc>
              <a:spcBef>
                <a:spcPts val="0"/>
              </a:spcBef>
              <a:spcAft>
                <a:spcPts val="0"/>
              </a:spcAft>
              <a:buClr>
                <a:schemeClr val="dk1"/>
              </a:buClr>
              <a:buSzPts val="1100"/>
              <a:buFont typeface="Arial"/>
              <a:buNone/>
            </a:pPr>
            <a:endParaRPr lang="en-US"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will write novel code. But having said that, GitHub Copilot is looking for language patterns and it learns language patterns. There may be times where a particular line, or a few lines of code, appears in thousands and thousands of repositories. That starts to look like a language pattern, rather than its own unique piece of code. In those cases, GitHub Copilot will occasionally regurgitate what it thinks is a pattern as it’s seen it so many times. For that case, the GitHub Copilot team created an IP filter. GitHub Copilot includes a filter which detects code suggestions matching public code on GitHub. You can choose to enable or disable the filter. When the filter is enabled, GitHub Copilot checks code suggestions with their surrounding code of about 150 characters against public code on GitHub. If there is a match or near match, the suggestion will not be shown to you. This is done on the Service side of GitHub Copilot,</a:t>
            </a: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a:t>
            </a: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Additional talking points if pressed</a:t>
            </a: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Why 150 characters? Some of it is a judgement call. You don’t want it so short that you’re comparing a simple </a:t>
            </a:r>
            <a:r>
              <a:rPr lang="en-US" sz="1100" i="1">
                <a:latin typeface="Arial"/>
                <a:ea typeface="Arial"/>
                <a:cs typeface="Arial"/>
                <a:sym typeface="Arial"/>
              </a:rPr>
              <a:t>if statement</a:t>
            </a:r>
            <a:r>
              <a:rPr lang="en-US" sz="1100">
                <a:latin typeface="Arial"/>
                <a:ea typeface="Arial"/>
                <a:cs typeface="Arial"/>
                <a:sym typeface="Arial"/>
              </a:rPr>
              <a:t>, but you want to block anything that would be meaningful. 150 characters on average is about two lines worth of code. It’s a good length to detect if there are a couple of lines of similarity. Based on research, GitHub also found that 150 characters, based on the number of suggestions presented, and accepted, was about the same as it was without the IP being thrown, i.e. the Developer Experience did not deteriorate.</a:t>
            </a: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a:t>
            </a: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GitHub Copilot is there to enhance your day-to-day work. Accountants don’t do calculations in their head all day. They have calculators and tools to enable them to be more productive. Think of Copilot as the evolution of tooling and Developer Experience for us as developers.</a:t>
            </a:r>
          </a:p>
          <a:p>
            <a:pPr marL="0" lvl="0" indent="0" algn="l" rtl="0">
              <a:spcBef>
                <a:spcPts val="0"/>
              </a:spcBef>
              <a:spcAft>
                <a:spcPts val="0"/>
              </a:spcAft>
              <a:buNone/>
            </a:pPr>
            <a:endParaRPr lang="en-US" sz="1100"/>
          </a:p>
          <a:p>
            <a:pPr marL="0" lvl="0" indent="0" algn="l" rtl="0">
              <a:spcBef>
                <a:spcPts val="0"/>
              </a:spcBef>
              <a:spcAft>
                <a:spcPts val="0"/>
              </a:spcAft>
              <a:buNone/>
            </a:pPr>
            <a:endParaRPr/>
          </a:p>
        </p:txBody>
      </p:sp>
    </p:spTree>
    <p:extLst>
      <p:ext uri="{BB962C8B-B14F-4D97-AF65-F5344CB8AC3E}">
        <p14:creationId xmlns:p14="http://schemas.microsoft.com/office/powerpoint/2010/main" val="3136816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 based on culture. You only find out when starting to use in other cultures</a:t>
            </a:r>
          </a:p>
          <a:p>
            <a:endParaRPr lang="en-US" dirty="0"/>
          </a:p>
          <a:p>
            <a:r>
              <a:rPr lang="en-US" dirty="0"/>
              <a:t>Example of tesla model 3. in the rain it didn’t work properly because it was trained on California roads</a:t>
            </a:r>
          </a:p>
        </p:txBody>
      </p:sp>
      <p:sp>
        <p:nvSpPr>
          <p:cNvPr id="4" name="Slide Number Placeholder 3"/>
          <p:cNvSpPr>
            <a:spLocks noGrp="1"/>
          </p:cNvSpPr>
          <p:nvPr>
            <p:ph type="sldNum" sz="quarter" idx="5"/>
          </p:nvPr>
        </p:nvSpPr>
        <p:spPr/>
        <p:txBody>
          <a:bodyPr/>
          <a:lstStyle/>
          <a:p>
            <a:fld id="{EA88A791-D8E8-4C23-A528-EAEB42DC40E7}" type="slidenum">
              <a:rPr lang="nl-NL" smtClean="0"/>
              <a:t>9</a:t>
            </a:fld>
            <a:endParaRPr lang="nl-NL"/>
          </a:p>
        </p:txBody>
      </p:sp>
    </p:spTree>
    <p:extLst>
      <p:ext uri="{BB962C8B-B14F-4D97-AF65-F5344CB8AC3E}">
        <p14:creationId xmlns:p14="http://schemas.microsoft.com/office/powerpoint/2010/main" val="270604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2DCF-7DF2-DAA5-F3A3-3027A9F6F5F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DB9B6BC1-53F0-0FA6-0A1C-E9BEBF789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2B68DE0C-44C8-6299-EC7A-7D1F7616B93F}"/>
              </a:ext>
            </a:extLst>
          </p:cNvPr>
          <p:cNvSpPr>
            <a:spLocks noGrp="1"/>
          </p:cNvSpPr>
          <p:nvPr>
            <p:ph type="dt" sz="half" idx="10"/>
          </p:nvPr>
        </p:nvSpPr>
        <p:spPr/>
        <p:txBody>
          <a:bodyPr/>
          <a:lstStyle/>
          <a:p>
            <a:fld id="{69E13118-A34C-9D42-85B8-630F437F1678}" type="datetimeFigureOut">
              <a:rPr lang="en-NL" smtClean="0"/>
              <a:t>03/04/2024</a:t>
            </a:fld>
            <a:endParaRPr lang="en-NL"/>
          </a:p>
        </p:txBody>
      </p:sp>
      <p:sp>
        <p:nvSpPr>
          <p:cNvPr id="5" name="Footer Placeholder 4">
            <a:extLst>
              <a:ext uri="{FF2B5EF4-FFF2-40B4-BE49-F238E27FC236}">
                <a16:creationId xmlns:a16="http://schemas.microsoft.com/office/drawing/2014/main" id="{AB0E825A-6212-6F31-EE5B-522098BD14E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4554806-2DD7-3EDF-683B-53F8D5DE3EB1}"/>
              </a:ext>
            </a:extLst>
          </p:cNvPr>
          <p:cNvSpPr>
            <a:spLocks noGrp="1"/>
          </p:cNvSpPr>
          <p:nvPr>
            <p:ph type="sldNum" sz="quarter" idx="12"/>
          </p:nvPr>
        </p:nvSpPr>
        <p:spPr/>
        <p:txBody>
          <a:bodyPr/>
          <a:lstStyle/>
          <a:p>
            <a:fld id="{3970D7C0-ACAA-9040-9B72-F36D501BC949}" type="slidenum">
              <a:rPr lang="en-NL" smtClean="0"/>
              <a:t>‹#›</a:t>
            </a:fld>
            <a:endParaRPr lang="en-NL"/>
          </a:p>
        </p:txBody>
      </p:sp>
    </p:spTree>
    <p:extLst>
      <p:ext uri="{BB962C8B-B14F-4D97-AF65-F5344CB8AC3E}">
        <p14:creationId xmlns:p14="http://schemas.microsoft.com/office/powerpoint/2010/main" val="180889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4BDE-069E-F82E-0E79-A9B8E3A8EB67}"/>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8966354E-6843-79AC-AD6A-3DBCAFAE85F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D57BFE9E-4545-C8C9-1AD6-A6E6A3778ACF}"/>
              </a:ext>
            </a:extLst>
          </p:cNvPr>
          <p:cNvSpPr>
            <a:spLocks noGrp="1"/>
          </p:cNvSpPr>
          <p:nvPr>
            <p:ph type="dt" sz="half" idx="10"/>
          </p:nvPr>
        </p:nvSpPr>
        <p:spPr/>
        <p:txBody>
          <a:bodyPr/>
          <a:lstStyle/>
          <a:p>
            <a:fld id="{69E13118-A34C-9D42-85B8-630F437F1678}" type="datetimeFigureOut">
              <a:rPr lang="en-NL" smtClean="0"/>
              <a:t>03/04/2024</a:t>
            </a:fld>
            <a:endParaRPr lang="en-NL"/>
          </a:p>
        </p:txBody>
      </p:sp>
      <p:sp>
        <p:nvSpPr>
          <p:cNvPr id="5" name="Footer Placeholder 4">
            <a:extLst>
              <a:ext uri="{FF2B5EF4-FFF2-40B4-BE49-F238E27FC236}">
                <a16:creationId xmlns:a16="http://schemas.microsoft.com/office/drawing/2014/main" id="{B47A21B1-6A0A-3DB0-1D0F-DA1133EB9FE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E2BCEC-9348-096A-CCE4-D13A72057A28}"/>
              </a:ext>
            </a:extLst>
          </p:cNvPr>
          <p:cNvSpPr>
            <a:spLocks noGrp="1"/>
          </p:cNvSpPr>
          <p:nvPr>
            <p:ph type="sldNum" sz="quarter" idx="12"/>
          </p:nvPr>
        </p:nvSpPr>
        <p:spPr/>
        <p:txBody>
          <a:bodyPr/>
          <a:lstStyle/>
          <a:p>
            <a:fld id="{3970D7C0-ACAA-9040-9B72-F36D501BC949}" type="slidenum">
              <a:rPr lang="en-NL" smtClean="0"/>
              <a:t>‹#›</a:t>
            </a:fld>
            <a:endParaRPr lang="en-NL"/>
          </a:p>
        </p:txBody>
      </p:sp>
    </p:spTree>
    <p:extLst>
      <p:ext uri="{BB962C8B-B14F-4D97-AF65-F5344CB8AC3E}">
        <p14:creationId xmlns:p14="http://schemas.microsoft.com/office/powerpoint/2010/main" val="3477453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33F033-4352-5419-7DE3-3D372B8AB54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1917E468-4256-CEFE-D5F8-62FAD352DEC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AF3F31F2-A586-0584-C7FE-D11743BE63F7}"/>
              </a:ext>
            </a:extLst>
          </p:cNvPr>
          <p:cNvSpPr>
            <a:spLocks noGrp="1"/>
          </p:cNvSpPr>
          <p:nvPr>
            <p:ph type="dt" sz="half" idx="10"/>
          </p:nvPr>
        </p:nvSpPr>
        <p:spPr/>
        <p:txBody>
          <a:bodyPr/>
          <a:lstStyle/>
          <a:p>
            <a:fld id="{69E13118-A34C-9D42-85B8-630F437F1678}" type="datetimeFigureOut">
              <a:rPr lang="en-NL" smtClean="0"/>
              <a:t>03/04/2024</a:t>
            </a:fld>
            <a:endParaRPr lang="en-NL"/>
          </a:p>
        </p:txBody>
      </p:sp>
      <p:sp>
        <p:nvSpPr>
          <p:cNvPr id="5" name="Footer Placeholder 4">
            <a:extLst>
              <a:ext uri="{FF2B5EF4-FFF2-40B4-BE49-F238E27FC236}">
                <a16:creationId xmlns:a16="http://schemas.microsoft.com/office/drawing/2014/main" id="{5C017AB8-95ED-C3C6-1611-493CCFC9F97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4534BDE-6042-56DB-8817-3B140BDACC82}"/>
              </a:ext>
            </a:extLst>
          </p:cNvPr>
          <p:cNvSpPr>
            <a:spLocks noGrp="1"/>
          </p:cNvSpPr>
          <p:nvPr>
            <p:ph type="sldNum" sz="quarter" idx="12"/>
          </p:nvPr>
        </p:nvSpPr>
        <p:spPr/>
        <p:txBody>
          <a:bodyPr/>
          <a:lstStyle/>
          <a:p>
            <a:fld id="{3970D7C0-ACAA-9040-9B72-F36D501BC949}" type="slidenum">
              <a:rPr lang="en-NL" smtClean="0"/>
              <a:t>‹#›</a:t>
            </a:fld>
            <a:endParaRPr lang="en-NL"/>
          </a:p>
        </p:txBody>
      </p:sp>
    </p:spTree>
    <p:extLst>
      <p:ext uri="{BB962C8B-B14F-4D97-AF65-F5344CB8AC3E}">
        <p14:creationId xmlns:p14="http://schemas.microsoft.com/office/powerpoint/2010/main" val="1658030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 Blank no footer">
  <p:cSld name="2. Blank no footer">
    <p:bg>
      <p:bgPr>
        <a:solidFill>
          <a:srgbClr val="0A0C10"/>
        </a:solidFill>
        <a:effectLst/>
      </p:bgPr>
    </p:bg>
    <p:spTree>
      <p:nvGrpSpPr>
        <p:cNvPr id="1" name="Shape 2492"/>
        <p:cNvGrpSpPr/>
        <p:nvPr/>
      </p:nvGrpSpPr>
      <p:grpSpPr>
        <a:xfrm>
          <a:off x="0" y="0"/>
          <a:ext cx="0" cy="0"/>
          <a:chOff x="0" y="0"/>
          <a:chExt cx="0" cy="0"/>
        </a:xfrm>
      </p:grpSpPr>
    </p:spTree>
    <p:extLst>
      <p:ext uri="{BB962C8B-B14F-4D97-AF65-F5344CB8AC3E}">
        <p14:creationId xmlns:p14="http://schemas.microsoft.com/office/powerpoint/2010/main" val="2275387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hart">
    <p:spTree>
      <p:nvGrpSpPr>
        <p:cNvPr id="1" name=""/>
        <p:cNvGrpSpPr/>
        <p:nvPr/>
      </p:nvGrpSpPr>
      <p:grpSpPr>
        <a:xfrm>
          <a:off x="0" y="0"/>
          <a:ext cx="0" cy="0"/>
          <a:chOff x="0" y="0"/>
          <a:chExt cx="0" cy="0"/>
        </a:xfrm>
      </p:grpSpPr>
      <p:sp>
        <p:nvSpPr>
          <p:cNvPr id="63" name="Titel 2">
            <a:extLst>
              <a:ext uri="{FF2B5EF4-FFF2-40B4-BE49-F238E27FC236}">
                <a16:creationId xmlns:a16="http://schemas.microsoft.com/office/drawing/2014/main" id="{762692BA-53BC-479C-8C17-B88C93ECCE58}"/>
              </a:ext>
            </a:extLst>
          </p:cNvPr>
          <p:cNvSpPr>
            <a:spLocks noGrp="1"/>
          </p:cNvSpPr>
          <p:nvPr>
            <p:ph type="title" hasCustomPrompt="1"/>
          </p:nvPr>
        </p:nvSpPr>
        <p:spPr>
          <a:xfrm>
            <a:off x="782814" y="901540"/>
            <a:ext cx="10725508" cy="461665"/>
          </a:xfrm>
        </p:spPr>
        <p:txBody>
          <a:bodyPr/>
          <a:lstStyle>
            <a:lvl1pPr>
              <a:defRPr sz="4000" b="1" i="0">
                <a:solidFill>
                  <a:srgbClr val="5A5A5A"/>
                </a:solidFill>
                <a:latin typeface="Proxima Nova Semibold" panose="020B0503030502060204" pitchFamily="34" charset="0"/>
              </a:defRPr>
            </a:lvl1pPr>
          </a:lstStyle>
          <a:p>
            <a:r>
              <a:rPr lang="nl-NL"/>
              <a:t>Place a title here</a:t>
            </a:r>
          </a:p>
        </p:txBody>
      </p:sp>
      <p:sp>
        <p:nvSpPr>
          <p:cNvPr id="64" name="Tijdelijke aanduiding voor verticale tekst 2">
            <a:extLst>
              <a:ext uri="{FF2B5EF4-FFF2-40B4-BE49-F238E27FC236}">
                <a16:creationId xmlns:a16="http://schemas.microsoft.com/office/drawing/2014/main" id="{AE3D540E-DA7A-473A-A732-E27D15BF4ADF}"/>
              </a:ext>
            </a:extLst>
          </p:cNvPr>
          <p:cNvSpPr>
            <a:spLocks noGrp="1"/>
          </p:cNvSpPr>
          <p:nvPr>
            <p:ph type="body" orient="vert" idx="17" hasCustomPrompt="1"/>
          </p:nvPr>
        </p:nvSpPr>
        <p:spPr>
          <a:xfrm>
            <a:off x="807910" y="1476192"/>
            <a:ext cx="10697507" cy="335745"/>
          </a:xfrm>
        </p:spPr>
        <p:txBody>
          <a:bodyPr vert="horz" lIns="0" tIns="0" rIns="0" bIns="0" anchor="b"/>
          <a:lstStyle>
            <a:lvl1pPr marL="0" indent="0">
              <a:buNone/>
              <a:defRPr sz="2400">
                <a:solidFill>
                  <a:srgbClr val="6C1D5F"/>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Subtitle</a:t>
            </a:r>
          </a:p>
        </p:txBody>
      </p:sp>
      <p:sp>
        <p:nvSpPr>
          <p:cNvPr id="2" name="Tijdelijke aanduiding voor verticale tekst 2">
            <a:extLst>
              <a:ext uri="{FF2B5EF4-FFF2-40B4-BE49-F238E27FC236}">
                <a16:creationId xmlns:a16="http://schemas.microsoft.com/office/drawing/2014/main" id="{55A24849-857F-E6ED-5503-7D36877BD557}"/>
              </a:ext>
            </a:extLst>
          </p:cNvPr>
          <p:cNvSpPr>
            <a:spLocks noGrp="1"/>
          </p:cNvSpPr>
          <p:nvPr>
            <p:ph type="body" orient="vert" idx="1" hasCustomPrompt="1"/>
          </p:nvPr>
        </p:nvSpPr>
        <p:spPr>
          <a:xfrm>
            <a:off x="810815" y="2083982"/>
            <a:ext cx="10697507" cy="3876552"/>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Bullet</a:t>
            </a:r>
          </a:p>
          <a:p>
            <a:pPr lvl="1"/>
            <a:r>
              <a:rPr lang="nl-NL"/>
              <a:t>Sub-bullets</a:t>
            </a:r>
          </a:p>
          <a:p>
            <a:pPr lvl="2"/>
            <a:r>
              <a:rPr lang="nl-NL"/>
              <a:t>Text</a:t>
            </a:r>
          </a:p>
          <a:p>
            <a:pPr lvl="3"/>
            <a:r>
              <a:rPr lang="nl-NL"/>
              <a:t>Subtitle</a:t>
            </a:r>
          </a:p>
          <a:p>
            <a:pPr lvl="4"/>
            <a:r>
              <a:rPr lang="nl-NL"/>
              <a:t>Numerical bullets</a:t>
            </a:r>
          </a:p>
          <a:p>
            <a:pPr lvl="5"/>
            <a:r>
              <a:rPr lang="nl-NL"/>
              <a:t># Abc</a:t>
            </a:r>
          </a:p>
          <a:p>
            <a:pPr lvl="6"/>
            <a:r>
              <a:rPr lang="nl-NL"/>
              <a:t># Bullets</a:t>
            </a:r>
          </a:p>
          <a:p>
            <a:pPr lvl="7"/>
            <a:r>
              <a:rPr lang="nl-NL"/>
              <a:t>Cursive</a:t>
            </a:r>
          </a:p>
          <a:p>
            <a:pPr lvl="8"/>
            <a:r>
              <a:rPr lang="nl-NL"/>
              <a:t>Alt. Subtitel</a:t>
            </a:r>
          </a:p>
        </p:txBody>
      </p:sp>
      <p:pic>
        <p:nvPicPr>
          <p:cNvPr id="5" name="Content Placeholder 4">
            <a:extLst>
              <a:ext uri="{FF2B5EF4-FFF2-40B4-BE49-F238E27FC236}">
                <a16:creationId xmlns:a16="http://schemas.microsoft.com/office/drawing/2014/main" id="{B919EFC3-F893-E7E9-E54B-07A92029A3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63890" y="5919009"/>
            <a:ext cx="3928110" cy="938990"/>
          </a:xfrm>
          <a:prstGeom prst="rect">
            <a:avLst/>
          </a:prstGeom>
        </p:spPr>
      </p:pic>
      <p:pic>
        <p:nvPicPr>
          <p:cNvPr id="7" name="Graphic 6">
            <a:extLst>
              <a:ext uri="{FF2B5EF4-FFF2-40B4-BE49-F238E27FC236}">
                <a16:creationId xmlns:a16="http://schemas.microsoft.com/office/drawing/2014/main" id="{2549D96F-7C98-20E5-168F-C44C3CAA35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51802" y="535176"/>
            <a:ext cx="1411298" cy="464283"/>
          </a:xfrm>
          <a:prstGeom prst="rect">
            <a:avLst/>
          </a:prstGeom>
        </p:spPr>
      </p:pic>
    </p:spTree>
    <p:extLst>
      <p:ext uri="{BB962C8B-B14F-4D97-AF65-F5344CB8AC3E}">
        <p14:creationId xmlns:p14="http://schemas.microsoft.com/office/powerpoint/2010/main" val="3533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83D9-1DFE-CFF3-66CA-A1D7E881A018}"/>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D5537B5-E527-2498-2900-B121F606983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E9D59457-F9BA-9B3F-3A68-A468C973C34B}"/>
              </a:ext>
            </a:extLst>
          </p:cNvPr>
          <p:cNvSpPr>
            <a:spLocks noGrp="1"/>
          </p:cNvSpPr>
          <p:nvPr>
            <p:ph type="dt" sz="half" idx="10"/>
          </p:nvPr>
        </p:nvSpPr>
        <p:spPr/>
        <p:txBody>
          <a:bodyPr/>
          <a:lstStyle/>
          <a:p>
            <a:fld id="{69E13118-A34C-9D42-85B8-630F437F1678}" type="datetimeFigureOut">
              <a:rPr lang="en-NL" smtClean="0"/>
              <a:t>03/04/2024</a:t>
            </a:fld>
            <a:endParaRPr lang="en-NL"/>
          </a:p>
        </p:txBody>
      </p:sp>
      <p:sp>
        <p:nvSpPr>
          <p:cNvPr id="5" name="Footer Placeholder 4">
            <a:extLst>
              <a:ext uri="{FF2B5EF4-FFF2-40B4-BE49-F238E27FC236}">
                <a16:creationId xmlns:a16="http://schemas.microsoft.com/office/drawing/2014/main" id="{6ABFE165-FADC-3E56-0DE3-19E4CCC291E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F87AC7F-D7C0-A5DD-5A7A-40E954688FDF}"/>
              </a:ext>
            </a:extLst>
          </p:cNvPr>
          <p:cNvSpPr>
            <a:spLocks noGrp="1"/>
          </p:cNvSpPr>
          <p:nvPr>
            <p:ph type="sldNum" sz="quarter" idx="12"/>
          </p:nvPr>
        </p:nvSpPr>
        <p:spPr/>
        <p:txBody>
          <a:bodyPr/>
          <a:lstStyle/>
          <a:p>
            <a:fld id="{3970D7C0-ACAA-9040-9B72-F36D501BC949}" type="slidenum">
              <a:rPr lang="en-NL" smtClean="0"/>
              <a:t>‹#›</a:t>
            </a:fld>
            <a:endParaRPr lang="en-NL"/>
          </a:p>
        </p:txBody>
      </p:sp>
    </p:spTree>
    <p:extLst>
      <p:ext uri="{BB962C8B-B14F-4D97-AF65-F5344CB8AC3E}">
        <p14:creationId xmlns:p14="http://schemas.microsoft.com/office/powerpoint/2010/main" val="34345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D825-D2FA-8FC0-8DD2-A02B66B952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A250DE37-BAAE-5108-6727-E074A941E01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87C2BAA-331E-42FF-92CE-65CEF3C09899}"/>
              </a:ext>
            </a:extLst>
          </p:cNvPr>
          <p:cNvSpPr>
            <a:spLocks noGrp="1"/>
          </p:cNvSpPr>
          <p:nvPr>
            <p:ph type="dt" sz="half" idx="10"/>
          </p:nvPr>
        </p:nvSpPr>
        <p:spPr/>
        <p:txBody>
          <a:bodyPr/>
          <a:lstStyle/>
          <a:p>
            <a:fld id="{69E13118-A34C-9D42-85B8-630F437F1678}" type="datetimeFigureOut">
              <a:rPr lang="en-NL" smtClean="0"/>
              <a:t>03/04/2024</a:t>
            </a:fld>
            <a:endParaRPr lang="en-NL"/>
          </a:p>
        </p:txBody>
      </p:sp>
      <p:sp>
        <p:nvSpPr>
          <p:cNvPr id="5" name="Footer Placeholder 4">
            <a:extLst>
              <a:ext uri="{FF2B5EF4-FFF2-40B4-BE49-F238E27FC236}">
                <a16:creationId xmlns:a16="http://schemas.microsoft.com/office/drawing/2014/main" id="{E829D265-99FE-6EF6-3A5A-A0F2D4C6EC1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B9E942F-D01B-0527-4A26-3E6837C4F556}"/>
              </a:ext>
            </a:extLst>
          </p:cNvPr>
          <p:cNvSpPr>
            <a:spLocks noGrp="1"/>
          </p:cNvSpPr>
          <p:nvPr>
            <p:ph type="sldNum" sz="quarter" idx="12"/>
          </p:nvPr>
        </p:nvSpPr>
        <p:spPr/>
        <p:txBody>
          <a:bodyPr/>
          <a:lstStyle/>
          <a:p>
            <a:fld id="{3970D7C0-ACAA-9040-9B72-F36D501BC949}" type="slidenum">
              <a:rPr lang="en-NL" smtClean="0"/>
              <a:t>‹#›</a:t>
            </a:fld>
            <a:endParaRPr lang="en-NL"/>
          </a:p>
        </p:txBody>
      </p:sp>
    </p:spTree>
    <p:extLst>
      <p:ext uri="{BB962C8B-B14F-4D97-AF65-F5344CB8AC3E}">
        <p14:creationId xmlns:p14="http://schemas.microsoft.com/office/powerpoint/2010/main" val="303662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F092-121C-676F-F5A7-743C33BBC8D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517CFE2F-0D15-6D6A-DA3C-4B0518EAA45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54E84593-2A83-9D43-844B-7AD6FCF2586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A7D9CC97-6D0C-169D-9B3A-ED5EA75826CB}"/>
              </a:ext>
            </a:extLst>
          </p:cNvPr>
          <p:cNvSpPr>
            <a:spLocks noGrp="1"/>
          </p:cNvSpPr>
          <p:nvPr>
            <p:ph type="dt" sz="half" idx="10"/>
          </p:nvPr>
        </p:nvSpPr>
        <p:spPr/>
        <p:txBody>
          <a:bodyPr/>
          <a:lstStyle/>
          <a:p>
            <a:fld id="{69E13118-A34C-9D42-85B8-630F437F1678}" type="datetimeFigureOut">
              <a:rPr lang="en-NL" smtClean="0"/>
              <a:t>03/04/2024</a:t>
            </a:fld>
            <a:endParaRPr lang="en-NL"/>
          </a:p>
        </p:txBody>
      </p:sp>
      <p:sp>
        <p:nvSpPr>
          <p:cNvPr id="6" name="Footer Placeholder 5">
            <a:extLst>
              <a:ext uri="{FF2B5EF4-FFF2-40B4-BE49-F238E27FC236}">
                <a16:creationId xmlns:a16="http://schemas.microsoft.com/office/drawing/2014/main" id="{D50F1EE0-40F0-831B-49D8-CDC313872FA2}"/>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269B4A0-88E7-C72D-4A13-A2A0E6476131}"/>
              </a:ext>
            </a:extLst>
          </p:cNvPr>
          <p:cNvSpPr>
            <a:spLocks noGrp="1"/>
          </p:cNvSpPr>
          <p:nvPr>
            <p:ph type="sldNum" sz="quarter" idx="12"/>
          </p:nvPr>
        </p:nvSpPr>
        <p:spPr/>
        <p:txBody>
          <a:bodyPr/>
          <a:lstStyle/>
          <a:p>
            <a:fld id="{3970D7C0-ACAA-9040-9B72-F36D501BC949}" type="slidenum">
              <a:rPr lang="en-NL" smtClean="0"/>
              <a:t>‹#›</a:t>
            </a:fld>
            <a:endParaRPr lang="en-NL"/>
          </a:p>
        </p:txBody>
      </p:sp>
    </p:spTree>
    <p:extLst>
      <p:ext uri="{BB962C8B-B14F-4D97-AF65-F5344CB8AC3E}">
        <p14:creationId xmlns:p14="http://schemas.microsoft.com/office/powerpoint/2010/main" val="3047175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E2F25-9074-E373-A02D-17E54809E420}"/>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C5070E2-22DE-CAA1-D85F-FB4F2A54A2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2E9DAD-3C3A-15AA-A20B-DEF894C15C7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924DCE6B-1A88-CB95-6185-3D0277B85F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DA1C364-E88E-1AC1-A6B2-473BF0FACF2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A76B43DE-1B87-6513-EEF2-39F233B25BE1}"/>
              </a:ext>
            </a:extLst>
          </p:cNvPr>
          <p:cNvSpPr>
            <a:spLocks noGrp="1"/>
          </p:cNvSpPr>
          <p:nvPr>
            <p:ph type="dt" sz="half" idx="10"/>
          </p:nvPr>
        </p:nvSpPr>
        <p:spPr/>
        <p:txBody>
          <a:bodyPr/>
          <a:lstStyle/>
          <a:p>
            <a:fld id="{69E13118-A34C-9D42-85B8-630F437F1678}" type="datetimeFigureOut">
              <a:rPr lang="en-NL" smtClean="0"/>
              <a:t>03/04/2024</a:t>
            </a:fld>
            <a:endParaRPr lang="en-NL"/>
          </a:p>
        </p:txBody>
      </p:sp>
      <p:sp>
        <p:nvSpPr>
          <p:cNvPr id="8" name="Footer Placeholder 7">
            <a:extLst>
              <a:ext uri="{FF2B5EF4-FFF2-40B4-BE49-F238E27FC236}">
                <a16:creationId xmlns:a16="http://schemas.microsoft.com/office/drawing/2014/main" id="{4E29F527-CA9C-22BD-DDFB-00EF45EB7086}"/>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7E0018B2-71F2-2B89-73E7-5FFC595A64DF}"/>
              </a:ext>
            </a:extLst>
          </p:cNvPr>
          <p:cNvSpPr>
            <a:spLocks noGrp="1"/>
          </p:cNvSpPr>
          <p:nvPr>
            <p:ph type="sldNum" sz="quarter" idx="12"/>
          </p:nvPr>
        </p:nvSpPr>
        <p:spPr/>
        <p:txBody>
          <a:bodyPr/>
          <a:lstStyle/>
          <a:p>
            <a:fld id="{3970D7C0-ACAA-9040-9B72-F36D501BC949}" type="slidenum">
              <a:rPr lang="en-NL" smtClean="0"/>
              <a:t>‹#›</a:t>
            </a:fld>
            <a:endParaRPr lang="en-NL"/>
          </a:p>
        </p:txBody>
      </p:sp>
    </p:spTree>
    <p:extLst>
      <p:ext uri="{BB962C8B-B14F-4D97-AF65-F5344CB8AC3E}">
        <p14:creationId xmlns:p14="http://schemas.microsoft.com/office/powerpoint/2010/main" val="2209012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2E24D-AE9D-8E51-50B0-505BFA26BF87}"/>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A305FB52-184C-A7E8-F9EF-C9DA21FF74AA}"/>
              </a:ext>
            </a:extLst>
          </p:cNvPr>
          <p:cNvSpPr>
            <a:spLocks noGrp="1"/>
          </p:cNvSpPr>
          <p:nvPr>
            <p:ph type="dt" sz="half" idx="10"/>
          </p:nvPr>
        </p:nvSpPr>
        <p:spPr/>
        <p:txBody>
          <a:bodyPr/>
          <a:lstStyle/>
          <a:p>
            <a:fld id="{69E13118-A34C-9D42-85B8-630F437F1678}" type="datetimeFigureOut">
              <a:rPr lang="en-NL" smtClean="0"/>
              <a:t>03/04/2024</a:t>
            </a:fld>
            <a:endParaRPr lang="en-NL"/>
          </a:p>
        </p:txBody>
      </p:sp>
      <p:sp>
        <p:nvSpPr>
          <p:cNvPr id="4" name="Footer Placeholder 3">
            <a:extLst>
              <a:ext uri="{FF2B5EF4-FFF2-40B4-BE49-F238E27FC236}">
                <a16:creationId xmlns:a16="http://schemas.microsoft.com/office/drawing/2014/main" id="{36E5C9B1-20C6-1C2F-FD50-833BFD0E6313}"/>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2EEA85C9-1B49-3806-3CAD-41C2461B9289}"/>
              </a:ext>
            </a:extLst>
          </p:cNvPr>
          <p:cNvSpPr>
            <a:spLocks noGrp="1"/>
          </p:cNvSpPr>
          <p:nvPr>
            <p:ph type="sldNum" sz="quarter" idx="12"/>
          </p:nvPr>
        </p:nvSpPr>
        <p:spPr/>
        <p:txBody>
          <a:bodyPr/>
          <a:lstStyle/>
          <a:p>
            <a:fld id="{3970D7C0-ACAA-9040-9B72-F36D501BC949}" type="slidenum">
              <a:rPr lang="en-NL" smtClean="0"/>
              <a:t>‹#›</a:t>
            </a:fld>
            <a:endParaRPr lang="en-NL"/>
          </a:p>
        </p:txBody>
      </p:sp>
    </p:spTree>
    <p:extLst>
      <p:ext uri="{BB962C8B-B14F-4D97-AF65-F5344CB8AC3E}">
        <p14:creationId xmlns:p14="http://schemas.microsoft.com/office/powerpoint/2010/main" val="194317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3CC941-939A-099A-3F7F-BDD633568726}"/>
              </a:ext>
            </a:extLst>
          </p:cNvPr>
          <p:cNvSpPr>
            <a:spLocks noGrp="1"/>
          </p:cNvSpPr>
          <p:nvPr>
            <p:ph type="dt" sz="half" idx="10"/>
          </p:nvPr>
        </p:nvSpPr>
        <p:spPr/>
        <p:txBody>
          <a:bodyPr/>
          <a:lstStyle/>
          <a:p>
            <a:fld id="{69E13118-A34C-9D42-85B8-630F437F1678}" type="datetimeFigureOut">
              <a:rPr lang="en-NL" smtClean="0"/>
              <a:t>03/04/2024</a:t>
            </a:fld>
            <a:endParaRPr lang="en-NL"/>
          </a:p>
        </p:txBody>
      </p:sp>
      <p:sp>
        <p:nvSpPr>
          <p:cNvPr id="3" name="Footer Placeholder 2">
            <a:extLst>
              <a:ext uri="{FF2B5EF4-FFF2-40B4-BE49-F238E27FC236}">
                <a16:creationId xmlns:a16="http://schemas.microsoft.com/office/drawing/2014/main" id="{EE292047-247F-7F5E-09E6-A3BE3BAA6F0E}"/>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8EAD8B7C-2DA7-EA66-79E3-07119B5EE1C8}"/>
              </a:ext>
            </a:extLst>
          </p:cNvPr>
          <p:cNvSpPr>
            <a:spLocks noGrp="1"/>
          </p:cNvSpPr>
          <p:nvPr>
            <p:ph type="sldNum" sz="quarter" idx="12"/>
          </p:nvPr>
        </p:nvSpPr>
        <p:spPr/>
        <p:txBody>
          <a:bodyPr/>
          <a:lstStyle/>
          <a:p>
            <a:fld id="{3970D7C0-ACAA-9040-9B72-F36D501BC949}" type="slidenum">
              <a:rPr lang="en-NL" smtClean="0"/>
              <a:t>‹#›</a:t>
            </a:fld>
            <a:endParaRPr lang="en-NL"/>
          </a:p>
        </p:txBody>
      </p:sp>
    </p:spTree>
    <p:extLst>
      <p:ext uri="{BB962C8B-B14F-4D97-AF65-F5344CB8AC3E}">
        <p14:creationId xmlns:p14="http://schemas.microsoft.com/office/powerpoint/2010/main" val="328672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33B9-CB46-CC95-5515-C5318D0EAC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BA6B430F-0584-287C-3BBA-ACD9D6E4E3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4BCA07B3-E87A-456B-220D-4EDDF50F60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05F749-D032-38ED-B07D-8240B6056F3C}"/>
              </a:ext>
            </a:extLst>
          </p:cNvPr>
          <p:cNvSpPr>
            <a:spLocks noGrp="1"/>
          </p:cNvSpPr>
          <p:nvPr>
            <p:ph type="dt" sz="half" idx="10"/>
          </p:nvPr>
        </p:nvSpPr>
        <p:spPr/>
        <p:txBody>
          <a:bodyPr/>
          <a:lstStyle/>
          <a:p>
            <a:fld id="{69E13118-A34C-9D42-85B8-630F437F1678}" type="datetimeFigureOut">
              <a:rPr lang="en-NL" smtClean="0"/>
              <a:t>03/04/2024</a:t>
            </a:fld>
            <a:endParaRPr lang="en-NL"/>
          </a:p>
        </p:txBody>
      </p:sp>
      <p:sp>
        <p:nvSpPr>
          <p:cNvPr id="6" name="Footer Placeholder 5">
            <a:extLst>
              <a:ext uri="{FF2B5EF4-FFF2-40B4-BE49-F238E27FC236}">
                <a16:creationId xmlns:a16="http://schemas.microsoft.com/office/drawing/2014/main" id="{40DD8D35-AF5B-52AD-6351-BCDDABD55347}"/>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581D5EC-E60B-5995-A8C0-4D574B14FB23}"/>
              </a:ext>
            </a:extLst>
          </p:cNvPr>
          <p:cNvSpPr>
            <a:spLocks noGrp="1"/>
          </p:cNvSpPr>
          <p:nvPr>
            <p:ph type="sldNum" sz="quarter" idx="12"/>
          </p:nvPr>
        </p:nvSpPr>
        <p:spPr/>
        <p:txBody>
          <a:bodyPr/>
          <a:lstStyle/>
          <a:p>
            <a:fld id="{3970D7C0-ACAA-9040-9B72-F36D501BC949}" type="slidenum">
              <a:rPr lang="en-NL" smtClean="0"/>
              <a:t>‹#›</a:t>
            </a:fld>
            <a:endParaRPr lang="en-NL"/>
          </a:p>
        </p:txBody>
      </p:sp>
    </p:spTree>
    <p:extLst>
      <p:ext uri="{BB962C8B-B14F-4D97-AF65-F5344CB8AC3E}">
        <p14:creationId xmlns:p14="http://schemas.microsoft.com/office/powerpoint/2010/main" val="167538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0E69D-2B37-9143-B184-31FFB2715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25F76907-1C39-4E1C-E272-86EC64415B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483CA5C0-DACB-6EC4-1306-D7090CE1B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11509C-BC46-63E1-3925-BF90E182FA09}"/>
              </a:ext>
            </a:extLst>
          </p:cNvPr>
          <p:cNvSpPr>
            <a:spLocks noGrp="1"/>
          </p:cNvSpPr>
          <p:nvPr>
            <p:ph type="dt" sz="half" idx="10"/>
          </p:nvPr>
        </p:nvSpPr>
        <p:spPr/>
        <p:txBody>
          <a:bodyPr/>
          <a:lstStyle/>
          <a:p>
            <a:fld id="{69E13118-A34C-9D42-85B8-630F437F1678}" type="datetimeFigureOut">
              <a:rPr lang="en-NL" smtClean="0"/>
              <a:t>03/04/2024</a:t>
            </a:fld>
            <a:endParaRPr lang="en-NL"/>
          </a:p>
        </p:txBody>
      </p:sp>
      <p:sp>
        <p:nvSpPr>
          <p:cNvPr id="6" name="Footer Placeholder 5">
            <a:extLst>
              <a:ext uri="{FF2B5EF4-FFF2-40B4-BE49-F238E27FC236}">
                <a16:creationId xmlns:a16="http://schemas.microsoft.com/office/drawing/2014/main" id="{65D512C9-40F4-6E3D-B8F3-CD4D9FAE383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602E4C7-1828-EF7A-84DF-FA2A8BF16508}"/>
              </a:ext>
            </a:extLst>
          </p:cNvPr>
          <p:cNvSpPr>
            <a:spLocks noGrp="1"/>
          </p:cNvSpPr>
          <p:nvPr>
            <p:ph type="sldNum" sz="quarter" idx="12"/>
          </p:nvPr>
        </p:nvSpPr>
        <p:spPr/>
        <p:txBody>
          <a:bodyPr/>
          <a:lstStyle/>
          <a:p>
            <a:fld id="{3970D7C0-ACAA-9040-9B72-F36D501BC949}" type="slidenum">
              <a:rPr lang="en-NL" smtClean="0"/>
              <a:t>‹#›</a:t>
            </a:fld>
            <a:endParaRPr lang="en-NL"/>
          </a:p>
        </p:txBody>
      </p:sp>
    </p:spTree>
    <p:extLst>
      <p:ext uri="{BB962C8B-B14F-4D97-AF65-F5344CB8AC3E}">
        <p14:creationId xmlns:p14="http://schemas.microsoft.com/office/powerpoint/2010/main" val="1541747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A1455E-21F6-2073-2B11-C6AF0AEFF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A194B469-9239-D126-EFE4-9CE052B5D6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0AB9E99-6763-00FB-2882-52EBC7B5AA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E13118-A34C-9D42-85B8-630F437F1678}" type="datetimeFigureOut">
              <a:rPr lang="en-NL" smtClean="0"/>
              <a:t>03/04/2024</a:t>
            </a:fld>
            <a:endParaRPr lang="en-NL"/>
          </a:p>
        </p:txBody>
      </p:sp>
      <p:sp>
        <p:nvSpPr>
          <p:cNvPr id="5" name="Footer Placeholder 4">
            <a:extLst>
              <a:ext uri="{FF2B5EF4-FFF2-40B4-BE49-F238E27FC236}">
                <a16:creationId xmlns:a16="http://schemas.microsoft.com/office/drawing/2014/main" id="{3D48A4A0-EA88-D9B8-53D5-BF9397A9D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L"/>
          </a:p>
        </p:txBody>
      </p:sp>
      <p:sp>
        <p:nvSpPr>
          <p:cNvPr id="6" name="Slide Number Placeholder 5">
            <a:extLst>
              <a:ext uri="{FF2B5EF4-FFF2-40B4-BE49-F238E27FC236}">
                <a16:creationId xmlns:a16="http://schemas.microsoft.com/office/drawing/2014/main" id="{13B8BFF6-8257-D86B-4BE0-B6B1CE8B95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70D7C0-ACAA-9040-9B72-F36D501BC949}" type="slidenum">
              <a:rPr lang="en-NL" smtClean="0"/>
              <a:t>‹#›</a:t>
            </a:fld>
            <a:endParaRPr lang="en-NL"/>
          </a:p>
        </p:txBody>
      </p:sp>
    </p:spTree>
    <p:extLst>
      <p:ext uri="{BB962C8B-B14F-4D97-AF65-F5344CB8AC3E}">
        <p14:creationId xmlns:p14="http://schemas.microsoft.com/office/powerpoint/2010/main" val="2788912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9.png"/><Relationship Id="rId4" Type="http://schemas.microsoft.com/office/2017/06/relationships/model3d" Target="../media/model3d1.glb"/></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7.jpe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3.png"/><Relationship Id="rId4" Type="http://schemas.microsoft.com/office/2017/06/relationships/model3d" Target="../media/model3d1.glb"/></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0.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37.png"/><Relationship Id="rId4" Type="http://schemas.microsoft.com/office/2017/06/relationships/model3d" Target="../media/model3d1.glb"/></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39.png"/><Relationship Id="rId4" Type="http://schemas.microsoft.com/office/2017/06/relationships/model3d" Target="../media/model3d2.glb"/></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46.png"/><Relationship Id="rId4" Type="http://schemas.microsoft.com/office/2017/06/relationships/model3d" Target="../media/model3d1.glb"/></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hyperlink" Target="https://www.promptingguide.ai/" TargetMode="External"/><Relationship Id="rId5" Type="http://schemas.openxmlformats.org/officeDocument/2006/relationships/image" Target="../media/image48.png"/><Relationship Id="rId4" Type="http://schemas.openxmlformats.org/officeDocument/2006/relationships/hyperlink" Target="https://githubnext.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hyperlink" Target="https://docs.github.com/en/copilot/getting-started-with-github-copilot"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hyperlink" Target="https://github.blog/2023-08-03-introducing-code-referencing-for-github-copilot/" TargetMode="External"/><Relationship Id="rId4" Type="http://schemas.openxmlformats.org/officeDocument/2006/relationships/image" Target="../media/image22.png"/><Relationship Id="rId9" Type="http://schemas.openxmlformats.org/officeDocument/2006/relationships/hyperlink" Target="https://github.blog/2023-02-14-github-copilot-now-has-a-better-ai-model-and-new-capabilities/#filtering-out-security-vulnerabilities-with-a-new-ai-syste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7.png"/><Relationship Id="rId4" Type="http://schemas.microsoft.com/office/2017/06/relationships/model3d" Target="../media/model3d1.glb"/></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079127-4E27-9FAA-5844-7F59F1014EC7}"/>
              </a:ext>
            </a:extLst>
          </p:cNvPr>
          <p:cNvPicPr>
            <a:picLocks noChangeAspect="1" noChangeArrowheads="1"/>
          </p:cNvPicPr>
          <p:nvPr/>
        </p:nvPicPr>
        <p:blipFill>
          <a:blip r:embed="rId3"/>
          <a:srcRect t="781" b="78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94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030">
          <a:extLst>
            <a:ext uri="{FF2B5EF4-FFF2-40B4-BE49-F238E27FC236}">
              <a16:creationId xmlns:a16="http://schemas.microsoft.com/office/drawing/2014/main" id="{10DA3951-349E-5F02-F4F2-FB39DE893DA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D24873E-1BDB-1CB8-6692-12F3C309405A}"/>
              </a:ext>
            </a:extLst>
          </p:cNvPr>
          <p:cNvSpPr/>
          <p:nvPr/>
        </p:nvSpPr>
        <p:spPr>
          <a:xfrm>
            <a:off x="0" y="-5"/>
            <a:ext cx="12192000" cy="6858000"/>
          </a:xfrm>
          <a:prstGeom prst="rect">
            <a:avLst/>
          </a:prstGeom>
          <a:solidFill>
            <a:srgbClr val="000000">
              <a:alpha val="5829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D471B3-4E87-C569-A185-8D76DD417EDC}"/>
              </a:ext>
            </a:extLst>
          </p:cNvPr>
          <p:cNvSpPr/>
          <p:nvPr/>
        </p:nvSpPr>
        <p:spPr>
          <a:xfrm>
            <a:off x="0" y="-10796"/>
            <a:ext cx="12192000" cy="6858000"/>
          </a:xfrm>
          <a:prstGeom prst="rect">
            <a:avLst/>
          </a:prstGeom>
          <a:solidFill>
            <a:srgbClr val="0000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3" name="Google Shape;6053;p292">
            <a:extLst>
              <a:ext uri="{FF2B5EF4-FFF2-40B4-BE49-F238E27FC236}">
                <a16:creationId xmlns:a16="http://schemas.microsoft.com/office/drawing/2014/main" id="{C45F6FAF-E5A1-B65D-8857-D582FE62AAE6}"/>
              </a:ext>
            </a:extLst>
          </p:cNvPr>
          <p:cNvSpPr txBox="1"/>
          <p:nvPr/>
        </p:nvSpPr>
        <p:spPr>
          <a:xfrm>
            <a:off x="719512" y="2667438"/>
            <a:ext cx="10752976" cy="1491814"/>
          </a:xfrm>
          <a:prstGeom prst="rect">
            <a:avLst/>
          </a:prstGeom>
          <a:noFill/>
          <a:ln>
            <a:noFill/>
          </a:ln>
        </p:spPr>
        <p:txBody>
          <a:bodyPr spcFirstLastPara="1" wrap="square" lIns="91265" tIns="45615" rIns="91265" bIns="45615" anchor="t" anchorCtr="0">
            <a:noAutofit/>
          </a:bodyPr>
          <a:lstStyle/>
          <a:p>
            <a:pPr algn="ctr" defTabSz="1216976">
              <a:lnSpc>
                <a:spcPct val="90000"/>
              </a:lnSpc>
              <a:defRPr/>
            </a:pPr>
            <a:r>
              <a:rPr lang="en-US" sz="12000" b="1">
                <a:solidFill>
                  <a:srgbClr val="FFFFFF"/>
                </a:solidFill>
                <a:latin typeface="Passion One" panose="02000506080000020004" pitchFamily="2" charset="77"/>
              </a:rPr>
              <a:t>10 WAYS</a:t>
            </a:r>
          </a:p>
        </p:txBody>
      </p:sp>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DC07303B-C0C5-4C1E-D9F7-C1C2042BFD5A}"/>
                  </a:ext>
                </a:extLst>
              </p:cNvPr>
              <p:cNvGraphicFramePr>
                <a:graphicFrameLocks noChangeAspect="1"/>
              </p:cNvGraphicFramePr>
              <p:nvPr>
                <p:extLst>
                  <p:ext uri="{D42A27DB-BD31-4B8C-83A1-F6EECF244321}">
                    <p14:modId xmlns:p14="http://schemas.microsoft.com/office/powerpoint/2010/main" val="3948475443"/>
                  </p:ext>
                </p:extLst>
              </p:nvPr>
            </p:nvGraphicFramePr>
            <p:xfrm>
              <a:off x="437451" y="6892849"/>
              <a:ext cx="11750232" cy="3273822"/>
            </p:xfrm>
            <a:graphic>
              <a:graphicData uri="http://schemas.microsoft.com/office/drawing/2017/model3d">
                <am3d:model3d r:embed="rId4">
                  <am3d:spPr>
                    <a:xfrm>
                      <a:off x="0" y="0"/>
                      <a:ext cx="11750232" cy="3273822"/>
                    </a:xfrm>
                    <a:prstGeom prst="rect">
                      <a:avLst/>
                    </a:prstGeom>
                    <a:noFill/>
                  </am3d:spPr>
                  <am3d:camera>
                    <am3d:pos x="0" y="0" z="53904564"/>
                    <am3d:up dx="0" dy="36000000" dz="0"/>
                    <am3d:lookAt x="0" y="0" z="0"/>
                    <am3d:perspective fov="2700000"/>
                  </am3d:camera>
                  <am3d:trans>
                    <am3d:meterPerModelUnit n="79" d="1000000"/>
                    <am3d:preTrans dx="-101986701" dy="-4014320" dz="-19480663"/>
                    <am3d:scale>
                      <am3d:sx n="1000000" d="1000000"/>
                      <am3d:sy n="1000000" d="1000000"/>
                      <am3d:sz n="1000000" d="1000000"/>
                    </am3d:scale>
                    <am3d:rot ax="-9675374" ay="142150" az="48196"/>
                    <am3d:postTrans dx="0" dy="0" dz="0"/>
                  </am3d:trans>
                  <am3d:raster rName="Office3DRenderer" rVer="16.0.8326">
                    <am3d:blip r:embed="rId5"/>
                  </am3d:raster>
                  <am3d:objViewport viewportSz="128161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DC07303B-C0C5-4C1E-D9F7-C1C2042BFD5A}"/>
                  </a:ext>
                </a:extLst>
              </p:cNvPr>
              <p:cNvPicPr>
                <a:picLocks noGrp="1" noRot="1" noChangeAspect="1" noMove="1" noResize="1" noEditPoints="1" noAdjustHandles="1" noChangeArrowheads="1" noChangeShapeType="1" noCrop="1"/>
              </p:cNvPicPr>
              <p:nvPr/>
            </p:nvPicPr>
            <p:blipFill>
              <a:blip r:embed="rId5"/>
              <a:stretch>
                <a:fillRect/>
              </a:stretch>
            </p:blipFill>
            <p:spPr>
              <a:xfrm>
                <a:off x="437451" y="6892849"/>
                <a:ext cx="11750232" cy="3273822"/>
              </a:xfrm>
              <a:prstGeom prst="rect">
                <a:avLst/>
              </a:prstGeom>
              <a:noFill/>
            </p:spPr>
          </p:pic>
        </mc:Fallback>
      </mc:AlternateContent>
      <p:sp>
        <p:nvSpPr>
          <p:cNvPr id="4" name="TextBox 3">
            <a:extLst>
              <a:ext uri="{FF2B5EF4-FFF2-40B4-BE49-F238E27FC236}">
                <a16:creationId xmlns:a16="http://schemas.microsoft.com/office/drawing/2014/main" id="{8D1070AA-B868-6F31-3F7C-44508BAE0719}"/>
              </a:ext>
            </a:extLst>
          </p:cNvPr>
          <p:cNvSpPr txBox="1"/>
          <p:nvPr/>
        </p:nvSpPr>
        <p:spPr>
          <a:xfrm>
            <a:off x="9198429" y="2590800"/>
            <a:ext cx="184731" cy="369332"/>
          </a:xfrm>
          <a:prstGeom prst="rect">
            <a:avLst/>
          </a:prstGeom>
          <a:noFill/>
        </p:spPr>
        <p:txBody>
          <a:bodyPr wrap="none" rtlCol="0">
            <a:spAutoFit/>
          </a:bodyPr>
          <a:lstStyle/>
          <a:p>
            <a:endParaRPr lang="en-NL"/>
          </a:p>
        </p:txBody>
      </p:sp>
      <p:sp>
        <p:nvSpPr>
          <p:cNvPr id="3" name="TextBox 2">
            <a:extLst>
              <a:ext uri="{FF2B5EF4-FFF2-40B4-BE49-F238E27FC236}">
                <a16:creationId xmlns:a16="http://schemas.microsoft.com/office/drawing/2014/main" id="{8DA9DA7E-9BA9-5BF3-BA98-8AC7B1C95861}"/>
              </a:ext>
            </a:extLst>
          </p:cNvPr>
          <p:cNvSpPr txBox="1"/>
          <p:nvPr/>
        </p:nvSpPr>
        <p:spPr>
          <a:xfrm>
            <a:off x="6635262" y="3610708"/>
            <a:ext cx="184731" cy="369332"/>
          </a:xfrm>
          <a:prstGeom prst="rect">
            <a:avLst/>
          </a:prstGeom>
          <a:noFill/>
        </p:spPr>
        <p:txBody>
          <a:bodyPr wrap="none" rtlCol="0">
            <a:spAutoFit/>
          </a:bodyPr>
          <a:lstStyle/>
          <a:p>
            <a:endParaRPr lang="en-NL"/>
          </a:p>
        </p:txBody>
      </p:sp>
      <p:sp>
        <p:nvSpPr>
          <p:cNvPr id="11" name="TextBox 10">
            <a:extLst>
              <a:ext uri="{FF2B5EF4-FFF2-40B4-BE49-F238E27FC236}">
                <a16:creationId xmlns:a16="http://schemas.microsoft.com/office/drawing/2014/main" id="{2B960122-39E9-32B4-D3ED-1B6B15141815}"/>
              </a:ext>
            </a:extLst>
          </p:cNvPr>
          <p:cNvSpPr txBox="1"/>
          <p:nvPr/>
        </p:nvSpPr>
        <p:spPr>
          <a:xfrm>
            <a:off x="4665785" y="4970585"/>
            <a:ext cx="184731" cy="369332"/>
          </a:xfrm>
          <a:prstGeom prst="rect">
            <a:avLst/>
          </a:prstGeom>
          <a:noFill/>
        </p:spPr>
        <p:txBody>
          <a:bodyPr wrap="none" rtlCol="0">
            <a:spAutoFit/>
          </a:bodyPr>
          <a:lstStyle/>
          <a:p>
            <a:endParaRPr lang="en-NL"/>
          </a:p>
        </p:txBody>
      </p:sp>
      <p:sp>
        <p:nvSpPr>
          <p:cNvPr id="12" name="TextBox 11">
            <a:extLst>
              <a:ext uri="{FF2B5EF4-FFF2-40B4-BE49-F238E27FC236}">
                <a16:creationId xmlns:a16="http://schemas.microsoft.com/office/drawing/2014/main" id="{85362D73-3962-AF43-8004-7107752050E9}"/>
              </a:ext>
            </a:extLst>
          </p:cNvPr>
          <p:cNvSpPr txBox="1"/>
          <p:nvPr/>
        </p:nvSpPr>
        <p:spPr>
          <a:xfrm>
            <a:off x="4736123" y="4079631"/>
            <a:ext cx="184731" cy="369332"/>
          </a:xfrm>
          <a:prstGeom prst="rect">
            <a:avLst/>
          </a:prstGeom>
          <a:noFill/>
        </p:spPr>
        <p:txBody>
          <a:bodyPr wrap="none" rtlCol="0">
            <a:spAutoFit/>
          </a:bodyPr>
          <a:lstStyle/>
          <a:p>
            <a:endParaRPr lang="en-NL"/>
          </a:p>
        </p:txBody>
      </p:sp>
      <p:sp>
        <p:nvSpPr>
          <p:cNvPr id="5" name="TextBox 4">
            <a:extLst>
              <a:ext uri="{FF2B5EF4-FFF2-40B4-BE49-F238E27FC236}">
                <a16:creationId xmlns:a16="http://schemas.microsoft.com/office/drawing/2014/main" id="{D7120C44-BAD7-13A4-DB44-2452F5F4E4F4}"/>
              </a:ext>
            </a:extLst>
          </p:cNvPr>
          <p:cNvSpPr txBox="1"/>
          <p:nvPr/>
        </p:nvSpPr>
        <p:spPr>
          <a:xfrm>
            <a:off x="13940589" y="6833937"/>
            <a:ext cx="184731" cy="369332"/>
          </a:xfrm>
          <a:prstGeom prst="rect">
            <a:avLst/>
          </a:prstGeom>
          <a:noFill/>
        </p:spPr>
        <p:txBody>
          <a:bodyPr wrap="none" rtlCol="0">
            <a:spAutoFit/>
          </a:bodyPr>
          <a:lstStyle/>
          <a:p>
            <a:endParaRPr lang="en-NL"/>
          </a:p>
        </p:txBody>
      </p:sp>
    </p:spTree>
    <p:extLst>
      <p:ext uri="{BB962C8B-B14F-4D97-AF65-F5344CB8AC3E}">
        <p14:creationId xmlns:p14="http://schemas.microsoft.com/office/powerpoint/2010/main" val="315426772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78 -2.22045E-16 C -0.003 -0.20231 -0.01289 -0.75162 -0.01107 -0.98912 C -0.00912 -1.22569 0.56575 -1.36921 0.58047 -1.5 " pathEditMode="relative" rAng="0" ptsTypes="AAA">
                                      <p:cBhvr>
                                        <p:cTn id="6" dur="5000" fill="hold"/>
                                        <p:tgtEl>
                                          <p:spTgt spid="16"/>
                                        </p:tgtEl>
                                        <p:attrNameLst>
                                          <p:attrName>ppt_x</p:attrName>
                                          <p:attrName>ppt_y</p:attrName>
                                        </p:attrNameLst>
                                      </p:cBhvr>
                                      <p:rCtr x="28542" y="-75000"/>
                                    </p:animMotion>
                                  </p:childTnLst>
                                </p:cTn>
                              </p:par>
                              <p:par>
                                <p:cTn id="7" presetID="6" presetClass="emph" presetSubtype="0" fill="hold" nodeType="withEffect">
                                  <p:stCondLst>
                                    <p:cond delay="0"/>
                                  </p:stCondLst>
                                  <p:childTnLst>
                                    <p:animScale>
                                      <p:cBhvr>
                                        <p:cTn id="8" dur="3000" fill="hold"/>
                                        <p:tgtEl>
                                          <p:spTgt spid="16"/>
                                        </p:tgtEl>
                                      </p:cBhvr>
                                      <p:by x="10000" y="10000"/>
                                    </p:animScale>
                                  </p:childTnLst>
                                </p:cTn>
                              </p:par>
                              <p:par>
                                <p:cTn id="9" presetID="22" presetClass="entr" presetSubtype="4" fill="hold" grpId="0" nodeType="withEffect">
                                  <p:stCondLst>
                                    <p:cond delay="2000"/>
                                  </p:stCondLst>
                                  <p:childTnLst>
                                    <p:set>
                                      <p:cBhvr>
                                        <p:cTn id="10" dur="1" fill="hold">
                                          <p:stCondLst>
                                            <p:cond delay="0"/>
                                          </p:stCondLst>
                                        </p:cTn>
                                        <p:tgtEl>
                                          <p:spTgt spid="6053"/>
                                        </p:tgtEl>
                                        <p:attrNameLst>
                                          <p:attrName>style.visibility</p:attrName>
                                        </p:attrNameLst>
                                      </p:cBhvr>
                                      <p:to>
                                        <p:strVal val="visible"/>
                                      </p:to>
                                    </p:set>
                                    <p:animEffect transition="in" filter="wipe(down)">
                                      <p:cBhvr>
                                        <p:cTn id="11" dur="1000"/>
                                        <p:tgtEl>
                                          <p:spTgt spid="6053"/>
                                        </p:tgtEl>
                                      </p:cBhvr>
                                    </p:animEffect>
                                  </p:childTnLst>
                                </p:cTn>
                              </p:par>
                              <p:par>
                                <p:cTn id="12" presetID="37" presetClass="emph" presetSubtype="2048" fill="hold" nodeType="withEffect">
                                  <p:stCondLst>
                                    <p:cond delay="2000"/>
                                  </p:stCondLst>
                                  <p:childTnLst>
                                    <p:animRot by="-10800000">
                                      <p:cBhvr>
                                        <p:cTn id="13" dur="5000" fill="hold"/>
                                        <p:tgtEl>
                                          <p:spTgt spid="16"/>
                                        </p:tgtEl>
                                        <p:attrNameLst>
                                          <p:attrName>3d.view.rotation.z</p:attrName>
                                        </p:attrNameLst>
                                      </p:cBhvr>
                                    </p:animRot>
                                  </p:childTnLst>
                                </p:cTn>
                              </p:par>
                              <p:par>
                                <p:cTn id="14" presetID="22" presetClass="entr" presetSubtype="4"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2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0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0"/>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2282615" y="2572882"/>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1</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4323607" y="2659558"/>
            <a:ext cx="4900396" cy="1538883"/>
          </a:xfrm>
          <a:prstGeom prst="rect">
            <a:avLst/>
          </a:prstGeom>
          <a:noFill/>
        </p:spPr>
        <p:txBody>
          <a:bodyPr wrap="square" rtlCol="0">
            <a:spAutoFit/>
          </a:bodyPr>
          <a:lstStyle/>
          <a:p>
            <a:r>
              <a:rPr lang="en-US" sz="2800"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6600" dirty="0">
                <a:solidFill>
                  <a:schemeClr val="bg1"/>
                </a:solidFill>
                <a:effectLst>
                  <a:outerShdw blurRad="50800" dist="38100" dir="2700000" algn="tl" rotWithShape="0">
                    <a:prstClr val="black">
                      <a:alpha val="79708"/>
                    </a:prstClr>
                  </a:outerShdw>
                </a:effectLst>
                <a:latin typeface="Impact" panose="020B0806030902050204" pitchFamily="34" charset="0"/>
              </a:rPr>
              <a:t>COPILOT CORE</a:t>
            </a:r>
          </a:p>
        </p:txBody>
      </p:sp>
    </p:spTree>
    <p:extLst>
      <p:ext uri="{BB962C8B-B14F-4D97-AF65-F5344CB8AC3E}">
        <p14:creationId xmlns:p14="http://schemas.microsoft.com/office/powerpoint/2010/main" val="160366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0"/>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627332" y="2572879"/>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1</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636574" y="2659558"/>
            <a:ext cx="2928093" cy="1569660"/>
          </a:xfrm>
          <a:prstGeom prst="rect">
            <a:avLst/>
          </a:prstGeom>
          <a:noFill/>
        </p:spPr>
        <p:txBody>
          <a:bodyPr wrap="square" rtlCol="0">
            <a:spAutoFit/>
          </a:bodyPr>
          <a:lstStyle/>
          <a:p>
            <a:r>
              <a:rPr lang="en-US" sz="9600" dirty="0">
                <a:solidFill>
                  <a:schemeClr val="bg1"/>
                </a:solidFill>
                <a:effectLst>
                  <a:outerShdw blurRad="50800" dist="38100" dir="2700000" algn="tl" rotWithShape="0">
                    <a:prstClr val="black">
                      <a:alpha val="79708"/>
                    </a:prstClr>
                  </a:outerShdw>
                </a:effectLst>
                <a:latin typeface="Impact" panose="020B0806030902050204" pitchFamily="34" charset="0"/>
              </a:rPr>
              <a:t>DEMO</a:t>
            </a:r>
            <a:endParaRPr lang="en-US" sz="413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Tree>
    <p:extLst>
      <p:ext uri="{BB962C8B-B14F-4D97-AF65-F5344CB8AC3E}">
        <p14:creationId xmlns:p14="http://schemas.microsoft.com/office/powerpoint/2010/main" val="290599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0"/>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2282615" y="2572882"/>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2</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4323607" y="2659558"/>
            <a:ext cx="5033753" cy="1538883"/>
          </a:xfrm>
          <a:prstGeom prst="rect">
            <a:avLst/>
          </a:prstGeom>
          <a:noFill/>
        </p:spPr>
        <p:txBody>
          <a:bodyPr wrap="square" rtlCol="0">
            <a:spAutoFit/>
          </a:bodyPr>
          <a:lstStyle/>
          <a:p>
            <a:r>
              <a:rPr lang="en-US" sz="2800"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6600" dirty="0">
                <a:solidFill>
                  <a:schemeClr val="bg1"/>
                </a:solidFill>
                <a:effectLst>
                  <a:outerShdw blurRad="50800" dist="38100" dir="2700000" algn="tl" rotWithShape="0">
                    <a:prstClr val="black">
                      <a:alpha val="79708"/>
                    </a:prstClr>
                  </a:outerShdw>
                </a:effectLst>
                <a:latin typeface="Impact" panose="020B0806030902050204" pitchFamily="34" charset="0"/>
              </a:rPr>
              <a:t>IMPROVE CODE</a:t>
            </a:r>
          </a:p>
        </p:txBody>
      </p:sp>
    </p:spTree>
    <p:extLst>
      <p:ext uri="{BB962C8B-B14F-4D97-AF65-F5344CB8AC3E}">
        <p14:creationId xmlns:p14="http://schemas.microsoft.com/office/powerpoint/2010/main" val="95734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3"/>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2</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7791025" cy="923330"/>
          </a:xfrm>
          <a:prstGeom prst="rect">
            <a:avLst/>
          </a:prstGeom>
          <a:noFill/>
        </p:spPr>
        <p:txBody>
          <a:bodyPr wrap="square" rtlCol="0">
            <a:spAutoFit/>
          </a:bodyPr>
          <a:lstStyle/>
          <a:p>
            <a:r>
              <a:rPr lang="en-US" dirty="0">
                <a:solidFill>
                  <a:schemeClr val="bg1"/>
                </a:solidFill>
                <a:effectLst>
                  <a:outerShdw blurRad="50800" dist="38100" dir="2700000" algn="tl" rotWithShape="0">
                    <a:prstClr val="black">
                      <a:alpha val="79708"/>
                    </a:prstClr>
                  </a:outerShdw>
                </a:effectLst>
                <a:latin typeface="Impact" panose="020B0806030902050204" pitchFamily="34" charset="0"/>
              </a:rPr>
              <a:t>10 WAYS • </a:t>
            </a:r>
            <a:r>
              <a:rPr lang="en-US">
                <a:solidFill>
                  <a:schemeClr val="bg1"/>
                </a:solidFill>
                <a:effectLst>
                  <a:outerShdw blurRad="50800" dist="38100" dir="2700000" algn="tl" rotWithShape="0">
                    <a:prstClr val="black">
                      <a:alpha val="79708"/>
                    </a:prstClr>
                  </a:outerShdw>
                </a:effectLst>
                <a:latin typeface="Impact" panose="020B0806030902050204" pitchFamily="34" charset="0"/>
              </a:rPr>
              <a:t>IMPROVE CODE</a:t>
            </a:r>
            <a:endParaRPr lang="en-US" dirty="0">
              <a:solidFill>
                <a:schemeClr val="bg1"/>
              </a:solidFill>
              <a:effectLst>
                <a:outerShdw blurRad="50800" dist="38100" dir="2700000" algn="tl" rotWithShape="0">
                  <a:prstClr val="black">
                    <a:alpha val="79708"/>
                  </a:prstClr>
                </a:outerShdw>
              </a:effectLst>
              <a:latin typeface="Impact" panose="020B0806030902050204" pitchFamily="34" charset="0"/>
            </a:endParaRPr>
          </a:p>
          <a:p>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@AGENTS FOR SCOPE  </a:t>
            </a:r>
          </a:p>
        </p:txBody>
      </p:sp>
      <p:grpSp>
        <p:nvGrpSpPr>
          <p:cNvPr id="3" name="Group 2">
            <a:extLst>
              <a:ext uri="{FF2B5EF4-FFF2-40B4-BE49-F238E27FC236}">
                <a16:creationId xmlns:a16="http://schemas.microsoft.com/office/drawing/2014/main" id="{65EF6D3A-4EEB-20EB-4C57-B9D4DE4816AB}"/>
              </a:ext>
            </a:extLst>
          </p:cNvPr>
          <p:cNvGrpSpPr/>
          <p:nvPr/>
        </p:nvGrpSpPr>
        <p:grpSpPr>
          <a:xfrm>
            <a:off x="1535255" y="2023608"/>
            <a:ext cx="8651881" cy="980561"/>
            <a:chOff x="754953" y="2020432"/>
            <a:chExt cx="8651881" cy="980561"/>
          </a:xfrm>
        </p:grpSpPr>
        <p:sp>
          <p:nvSpPr>
            <p:cNvPr id="4" name="TextBox 3">
              <a:extLst>
                <a:ext uri="{FF2B5EF4-FFF2-40B4-BE49-F238E27FC236}">
                  <a16:creationId xmlns:a16="http://schemas.microsoft.com/office/drawing/2014/main" id="{9F6B4C60-E661-E24F-4936-2A6434216C18}"/>
                </a:ext>
              </a:extLst>
            </p:cNvPr>
            <p:cNvSpPr txBox="1"/>
            <p:nvPr/>
          </p:nvSpPr>
          <p:spPr>
            <a:xfrm>
              <a:off x="754953" y="2020432"/>
              <a:ext cx="3055047" cy="584775"/>
            </a:xfrm>
            <a:prstGeom prst="rect">
              <a:avLst/>
            </a:prstGeom>
            <a:noFill/>
          </p:spPr>
          <p:txBody>
            <a:bodyPr wrap="square">
              <a:spAutoFit/>
            </a:bodyPr>
            <a:lstStyle/>
            <a:p>
              <a:r>
                <a:rPr lang="en-US" sz="3200" b="1" dirty="0">
                  <a:solidFill>
                    <a:srgbClr val="F5FB81"/>
                  </a:solidFill>
                </a:rPr>
                <a:t>@workspace</a:t>
              </a:r>
            </a:p>
          </p:txBody>
        </p:sp>
        <p:sp>
          <p:nvSpPr>
            <p:cNvPr id="5" name="TextBox 4">
              <a:extLst>
                <a:ext uri="{FF2B5EF4-FFF2-40B4-BE49-F238E27FC236}">
                  <a16:creationId xmlns:a16="http://schemas.microsoft.com/office/drawing/2014/main" id="{A9733A3C-E12C-141F-700F-8FA4C7A29D7B}"/>
                </a:ext>
              </a:extLst>
            </p:cNvPr>
            <p:cNvSpPr txBox="1"/>
            <p:nvPr/>
          </p:nvSpPr>
          <p:spPr>
            <a:xfrm>
              <a:off x="4069449" y="2046886"/>
              <a:ext cx="533738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ea typeface="+mn-lt"/>
                  <a:cs typeface="+mn-lt"/>
                </a:rPr>
                <a:t>Navigate code in workspace by finding relevant files or classes.</a:t>
              </a:r>
              <a:endParaRPr lang="en-US" sz="2400" dirty="0">
                <a:solidFill>
                  <a:schemeClr val="bg1"/>
                </a:solidFill>
                <a:ea typeface="+mn-lt"/>
                <a:cs typeface="+mn-lt"/>
              </a:endParaRPr>
            </a:p>
          </p:txBody>
        </p:sp>
      </p:grpSp>
      <p:grpSp>
        <p:nvGrpSpPr>
          <p:cNvPr id="6" name="Group 5">
            <a:extLst>
              <a:ext uri="{FF2B5EF4-FFF2-40B4-BE49-F238E27FC236}">
                <a16:creationId xmlns:a16="http://schemas.microsoft.com/office/drawing/2014/main" id="{94B38635-0D1E-083F-97D8-B6187D160696}"/>
              </a:ext>
            </a:extLst>
          </p:cNvPr>
          <p:cNvGrpSpPr/>
          <p:nvPr/>
        </p:nvGrpSpPr>
        <p:grpSpPr>
          <a:xfrm>
            <a:off x="1535255" y="3331613"/>
            <a:ext cx="8995585" cy="980561"/>
            <a:chOff x="754953" y="2020432"/>
            <a:chExt cx="8995585" cy="980561"/>
          </a:xfrm>
        </p:grpSpPr>
        <p:sp>
          <p:nvSpPr>
            <p:cNvPr id="7" name="TextBox 6">
              <a:extLst>
                <a:ext uri="{FF2B5EF4-FFF2-40B4-BE49-F238E27FC236}">
                  <a16:creationId xmlns:a16="http://schemas.microsoft.com/office/drawing/2014/main" id="{CD8FB7B0-AD31-A493-5EC4-A825907CD4B6}"/>
                </a:ext>
              </a:extLst>
            </p:cNvPr>
            <p:cNvSpPr txBox="1"/>
            <p:nvPr/>
          </p:nvSpPr>
          <p:spPr>
            <a:xfrm>
              <a:off x="754953" y="2020432"/>
              <a:ext cx="3055047" cy="584775"/>
            </a:xfrm>
            <a:prstGeom prst="rect">
              <a:avLst/>
            </a:prstGeom>
            <a:noFill/>
          </p:spPr>
          <p:txBody>
            <a:bodyPr wrap="square">
              <a:spAutoFit/>
            </a:bodyPr>
            <a:lstStyle/>
            <a:p>
              <a:r>
                <a:rPr lang="en-US" sz="3200" b="1" dirty="0">
                  <a:solidFill>
                    <a:srgbClr val="F5FB81"/>
                  </a:solidFill>
                </a:rPr>
                <a:t>@terminal</a:t>
              </a:r>
            </a:p>
          </p:txBody>
        </p:sp>
        <p:sp>
          <p:nvSpPr>
            <p:cNvPr id="8" name="TextBox 7">
              <a:extLst>
                <a:ext uri="{FF2B5EF4-FFF2-40B4-BE49-F238E27FC236}">
                  <a16:creationId xmlns:a16="http://schemas.microsoft.com/office/drawing/2014/main" id="{35928411-115A-5A88-05C1-83F2A867400F}"/>
                </a:ext>
              </a:extLst>
            </p:cNvPr>
            <p:cNvSpPr txBox="1"/>
            <p:nvPr/>
          </p:nvSpPr>
          <p:spPr>
            <a:xfrm>
              <a:off x="4069449" y="2046886"/>
              <a:ext cx="568108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Assistance with how to run terminal commands</a:t>
              </a:r>
            </a:p>
          </p:txBody>
        </p:sp>
      </p:grpSp>
      <p:grpSp>
        <p:nvGrpSpPr>
          <p:cNvPr id="9" name="Group 8">
            <a:extLst>
              <a:ext uri="{FF2B5EF4-FFF2-40B4-BE49-F238E27FC236}">
                <a16:creationId xmlns:a16="http://schemas.microsoft.com/office/drawing/2014/main" id="{D3EF055A-A225-572A-9CCB-3F078DDF0DC8}"/>
              </a:ext>
            </a:extLst>
          </p:cNvPr>
          <p:cNvGrpSpPr/>
          <p:nvPr/>
        </p:nvGrpSpPr>
        <p:grpSpPr>
          <a:xfrm>
            <a:off x="1535255" y="4563950"/>
            <a:ext cx="8995585" cy="980561"/>
            <a:chOff x="754953" y="2020432"/>
            <a:chExt cx="8995585" cy="980561"/>
          </a:xfrm>
        </p:grpSpPr>
        <p:sp>
          <p:nvSpPr>
            <p:cNvPr id="10" name="TextBox 9">
              <a:extLst>
                <a:ext uri="{FF2B5EF4-FFF2-40B4-BE49-F238E27FC236}">
                  <a16:creationId xmlns:a16="http://schemas.microsoft.com/office/drawing/2014/main" id="{51ACFCF1-D7F3-3F0E-02F3-06D4B2843490}"/>
                </a:ext>
              </a:extLst>
            </p:cNvPr>
            <p:cNvSpPr txBox="1"/>
            <p:nvPr/>
          </p:nvSpPr>
          <p:spPr>
            <a:xfrm>
              <a:off x="754953" y="2020432"/>
              <a:ext cx="3055047" cy="584775"/>
            </a:xfrm>
            <a:prstGeom prst="rect">
              <a:avLst/>
            </a:prstGeom>
            <a:noFill/>
          </p:spPr>
          <p:txBody>
            <a:bodyPr wrap="square">
              <a:spAutoFit/>
            </a:bodyPr>
            <a:lstStyle/>
            <a:p>
              <a:r>
                <a:rPr lang="en-US" sz="3200" b="1" dirty="0">
                  <a:solidFill>
                    <a:srgbClr val="F5FB81"/>
                  </a:solidFill>
                </a:rPr>
                <a:t>@</a:t>
              </a:r>
              <a:r>
                <a:rPr lang="en-US" sz="3200" b="1" dirty="0" err="1">
                  <a:solidFill>
                    <a:srgbClr val="F5FB81"/>
                  </a:solidFill>
                </a:rPr>
                <a:t>vscode</a:t>
              </a:r>
              <a:endParaRPr lang="en-US" sz="3200" b="1" dirty="0">
                <a:solidFill>
                  <a:srgbClr val="F5FB81"/>
                </a:solidFill>
              </a:endParaRPr>
            </a:p>
          </p:txBody>
        </p:sp>
        <p:sp>
          <p:nvSpPr>
            <p:cNvPr id="11" name="TextBox 10">
              <a:extLst>
                <a:ext uri="{FF2B5EF4-FFF2-40B4-BE49-F238E27FC236}">
                  <a16:creationId xmlns:a16="http://schemas.microsoft.com/office/drawing/2014/main" id="{45C2C07D-8FFF-F34B-EBB9-405CACCD90CD}"/>
                </a:ext>
              </a:extLst>
            </p:cNvPr>
            <p:cNvSpPr txBox="1"/>
            <p:nvPr/>
          </p:nvSpPr>
          <p:spPr>
            <a:xfrm>
              <a:off x="4069449" y="2046886"/>
              <a:ext cx="568108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ea typeface="+mn-lt"/>
                  <a:cs typeface="+mn-lt"/>
                </a:rPr>
                <a:t>Assistance with commands and features in the VS Code editor itself.</a:t>
              </a:r>
            </a:p>
          </p:txBody>
        </p:sp>
      </p:grpSp>
    </p:spTree>
    <p:extLst>
      <p:ext uri="{BB962C8B-B14F-4D97-AF65-F5344CB8AC3E}">
        <p14:creationId xmlns:p14="http://schemas.microsoft.com/office/powerpoint/2010/main" val="231489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3"/>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2</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10000825" cy="923330"/>
          </a:xfrm>
          <a:prstGeom prst="rect">
            <a:avLst/>
          </a:prstGeom>
          <a:noFill/>
        </p:spPr>
        <p:txBody>
          <a:bodyPr wrap="square" rtlCol="0">
            <a:spAutoFit/>
          </a:bodyPr>
          <a:lstStyle/>
          <a:p>
            <a:r>
              <a:rPr lang="en-US" dirty="0">
                <a:solidFill>
                  <a:schemeClr val="bg1"/>
                </a:solidFill>
                <a:effectLst>
                  <a:outerShdw blurRad="50800" dist="38100" dir="2700000" algn="tl" rotWithShape="0">
                    <a:prstClr val="black">
                      <a:alpha val="79708"/>
                    </a:prstClr>
                  </a:outerShdw>
                </a:effectLst>
                <a:latin typeface="Impact" panose="020B0806030902050204" pitchFamily="34" charset="0"/>
              </a:rPr>
              <a:t>10 WAYS • </a:t>
            </a:r>
            <a:r>
              <a:rPr lang="en-US" sz="1800" dirty="0">
                <a:solidFill>
                  <a:schemeClr val="bg1"/>
                </a:solidFill>
                <a:effectLst>
                  <a:outerShdw blurRad="50800" dist="38100" dir="2700000" algn="tl" rotWithShape="0">
                    <a:prstClr val="black">
                      <a:alpha val="79708"/>
                    </a:prstClr>
                  </a:outerShdw>
                </a:effectLst>
                <a:latin typeface="Impact" panose="020B0806030902050204" pitchFamily="34" charset="0"/>
              </a:rPr>
              <a:t>IMPROVE CODE</a:t>
            </a:r>
            <a:endParaRPr lang="en-US" dirty="0">
              <a:solidFill>
                <a:schemeClr val="bg1"/>
              </a:solidFill>
              <a:effectLst>
                <a:outerShdw blurRad="50800" dist="38100" dir="2700000" algn="tl" rotWithShape="0">
                  <a:prstClr val="black">
                    <a:alpha val="79708"/>
                  </a:prstClr>
                </a:outerShdw>
              </a:effectLst>
              <a:latin typeface="Impact" panose="020B0806030902050204" pitchFamily="34" charset="0"/>
            </a:endParaRPr>
          </a:p>
          <a:p>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/SLASH COMMANDS</a:t>
            </a:r>
          </a:p>
        </p:txBody>
      </p:sp>
      <p:grpSp>
        <p:nvGrpSpPr>
          <p:cNvPr id="3" name="Group 2">
            <a:extLst>
              <a:ext uri="{FF2B5EF4-FFF2-40B4-BE49-F238E27FC236}">
                <a16:creationId xmlns:a16="http://schemas.microsoft.com/office/drawing/2014/main" id="{AC6B4C72-6A81-C516-F78D-5C5E70E1CCFE}"/>
              </a:ext>
            </a:extLst>
          </p:cNvPr>
          <p:cNvGrpSpPr/>
          <p:nvPr/>
        </p:nvGrpSpPr>
        <p:grpSpPr>
          <a:xfrm>
            <a:off x="1535255" y="2023608"/>
            <a:ext cx="8501977" cy="646331"/>
            <a:chOff x="754953" y="2020432"/>
            <a:chExt cx="8501977" cy="646331"/>
          </a:xfrm>
        </p:grpSpPr>
        <p:sp>
          <p:nvSpPr>
            <p:cNvPr id="4" name="TextBox 3">
              <a:extLst>
                <a:ext uri="{FF2B5EF4-FFF2-40B4-BE49-F238E27FC236}">
                  <a16:creationId xmlns:a16="http://schemas.microsoft.com/office/drawing/2014/main" id="{CFBDE638-FEDF-434E-612A-1E5CD76EAA53}"/>
                </a:ext>
              </a:extLst>
            </p:cNvPr>
            <p:cNvSpPr txBox="1"/>
            <p:nvPr/>
          </p:nvSpPr>
          <p:spPr>
            <a:xfrm>
              <a:off x="754953" y="2020432"/>
              <a:ext cx="3055047" cy="646331"/>
            </a:xfrm>
            <a:prstGeom prst="rect">
              <a:avLst/>
            </a:prstGeom>
            <a:noFill/>
          </p:spPr>
          <p:txBody>
            <a:bodyPr wrap="square">
              <a:spAutoFit/>
            </a:bodyPr>
            <a:lstStyle/>
            <a:p>
              <a:r>
                <a:rPr lang="en-US" sz="3600" b="1" dirty="0">
                  <a:solidFill>
                    <a:srgbClr val="F5FB81"/>
                  </a:solidFill>
                </a:rPr>
                <a:t>/explain</a:t>
              </a:r>
            </a:p>
          </p:txBody>
        </p:sp>
        <p:sp>
          <p:nvSpPr>
            <p:cNvPr id="5" name="TextBox 4">
              <a:extLst>
                <a:ext uri="{FF2B5EF4-FFF2-40B4-BE49-F238E27FC236}">
                  <a16:creationId xmlns:a16="http://schemas.microsoft.com/office/drawing/2014/main" id="{5208CD13-D551-A56E-A0E5-4AEA6AC80808}"/>
                </a:ext>
              </a:extLst>
            </p:cNvPr>
            <p:cNvSpPr txBox="1"/>
            <p:nvPr/>
          </p:nvSpPr>
          <p:spPr>
            <a:xfrm>
              <a:off x="3919545" y="2081987"/>
              <a:ext cx="53373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Explain code</a:t>
              </a:r>
              <a:endParaRPr lang="en-US" sz="2400" dirty="0">
                <a:solidFill>
                  <a:schemeClr val="bg1"/>
                </a:solidFill>
                <a:ea typeface="+mn-lt"/>
                <a:cs typeface="+mn-lt"/>
              </a:endParaRPr>
            </a:p>
          </p:txBody>
        </p:sp>
      </p:grpSp>
      <p:grpSp>
        <p:nvGrpSpPr>
          <p:cNvPr id="6" name="Group 5">
            <a:extLst>
              <a:ext uri="{FF2B5EF4-FFF2-40B4-BE49-F238E27FC236}">
                <a16:creationId xmlns:a16="http://schemas.microsoft.com/office/drawing/2014/main" id="{1410304D-3ECA-0A9A-AFCD-B2CC9C7D7413}"/>
              </a:ext>
            </a:extLst>
          </p:cNvPr>
          <p:cNvGrpSpPr/>
          <p:nvPr/>
        </p:nvGrpSpPr>
        <p:grpSpPr>
          <a:xfrm>
            <a:off x="1535255" y="2870583"/>
            <a:ext cx="8501977" cy="646331"/>
            <a:chOff x="754953" y="2020432"/>
            <a:chExt cx="8501977" cy="646331"/>
          </a:xfrm>
        </p:grpSpPr>
        <p:sp>
          <p:nvSpPr>
            <p:cNvPr id="7" name="TextBox 6">
              <a:extLst>
                <a:ext uri="{FF2B5EF4-FFF2-40B4-BE49-F238E27FC236}">
                  <a16:creationId xmlns:a16="http://schemas.microsoft.com/office/drawing/2014/main" id="{AAA5AB85-FE76-8A44-1248-AA1660F5EE30}"/>
                </a:ext>
              </a:extLst>
            </p:cNvPr>
            <p:cNvSpPr txBox="1"/>
            <p:nvPr/>
          </p:nvSpPr>
          <p:spPr>
            <a:xfrm>
              <a:off x="754953" y="2020432"/>
              <a:ext cx="3055047" cy="646331"/>
            </a:xfrm>
            <a:prstGeom prst="rect">
              <a:avLst/>
            </a:prstGeom>
            <a:noFill/>
          </p:spPr>
          <p:txBody>
            <a:bodyPr wrap="square">
              <a:spAutoFit/>
            </a:bodyPr>
            <a:lstStyle/>
            <a:p>
              <a:r>
                <a:rPr lang="en-US" sz="3600" b="1" dirty="0">
                  <a:solidFill>
                    <a:srgbClr val="F5FB81"/>
                  </a:solidFill>
                </a:rPr>
                <a:t>/tests</a:t>
              </a:r>
            </a:p>
          </p:txBody>
        </p:sp>
        <p:sp>
          <p:nvSpPr>
            <p:cNvPr id="8" name="TextBox 7">
              <a:extLst>
                <a:ext uri="{FF2B5EF4-FFF2-40B4-BE49-F238E27FC236}">
                  <a16:creationId xmlns:a16="http://schemas.microsoft.com/office/drawing/2014/main" id="{8FAA2726-1829-56F6-1D6B-5E2772A01ABE}"/>
                </a:ext>
              </a:extLst>
            </p:cNvPr>
            <p:cNvSpPr txBox="1"/>
            <p:nvPr/>
          </p:nvSpPr>
          <p:spPr>
            <a:xfrm>
              <a:off x="3919545" y="2081987"/>
              <a:ext cx="53373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Create unit tests</a:t>
              </a:r>
              <a:endParaRPr lang="en-US" sz="2400" dirty="0">
                <a:solidFill>
                  <a:schemeClr val="bg1"/>
                </a:solidFill>
                <a:ea typeface="+mn-lt"/>
                <a:cs typeface="+mn-lt"/>
              </a:endParaRPr>
            </a:p>
          </p:txBody>
        </p:sp>
      </p:grpSp>
      <p:grpSp>
        <p:nvGrpSpPr>
          <p:cNvPr id="12" name="Group 11">
            <a:extLst>
              <a:ext uri="{FF2B5EF4-FFF2-40B4-BE49-F238E27FC236}">
                <a16:creationId xmlns:a16="http://schemas.microsoft.com/office/drawing/2014/main" id="{25EAA95D-998F-578C-A6B9-43314482EE98}"/>
              </a:ext>
            </a:extLst>
          </p:cNvPr>
          <p:cNvGrpSpPr/>
          <p:nvPr/>
        </p:nvGrpSpPr>
        <p:grpSpPr>
          <a:xfrm>
            <a:off x="1535255" y="3779113"/>
            <a:ext cx="8501977" cy="1015662"/>
            <a:chOff x="754953" y="2020432"/>
            <a:chExt cx="8501977" cy="1015662"/>
          </a:xfrm>
        </p:grpSpPr>
        <p:sp>
          <p:nvSpPr>
            <p:cNvPr id="20" name="TextBox 19">
              <a:extLst>
                <a:ext uri="{FF2B5EF4-FFF2-40B4-BE49-F238E27FC236}">
                  <a16:creationId xmlns:a16="http://schemas.microsoft.com/office/drawing/2014/main" id="{E664F112-BC04-716E-300C-441123470E0F}"/>
                </a:ext>
              </a:extLst>
            </p:cNvPr>
            <p:cNvSpPr txBox="1"/>
            <p:nvPr/>
          </p:nvSpPr>
          <p:spPr>
            <a:xfrm>
              <a:off x="754953" y="2020432"/>
              <a:ext cx="3055047" cy="646331"/>
            </a:xfrm>
            <a:prstGeom prst="rect">
              <a:avLst/>
            </a:prstGeom>
            <a:noFill/>
          </p:spPr>
          <p:txBody>
            <a:bodyPr wrap="square">
              <a:spAutoFit/>
            </a:bodyPr>
            <a:lstStyle/>
            <a:p>
              <a:r>
                <a:rPr lang="en-US" sz="3600" b="1" dirty="0">
                  <a:solidFill>
                    <a:srgbClr val="F5FB81"/>
                  </a:solidFill>
                </a:rPr>
                <a:t>/fix</a:t>
              </a:r>
            </a:p>
          </p:txBody>
        </p:sp>
        <p:sp>
          <p:nvSpPr>
            <p:cNvPr id="21" name="TextBox 20">
              <a:extLst>
                <a:ext uri="{FF2B5EF4-FFF2-40B4-BE49-F238E27FC236}">
                  <a16:creationId xmlns:a16="http://schemas.microsoft.com/office/drawing/2014/main" id="{6004498A-C45B-8B37-44A9-D40A66CAE465}"/>
                </a:ext>
              </a:extLst>
            </p:cNvPr>
            <p:cNvSpPr txBox="1"/>
            <p:nvPr/>
          </p:nvSpPr>
          <p:spPr>
            <a:xfrm>
              <a:off x="3919545" y="2081987"/>
              <a:ext cx="533738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Propose a fix for problems in the selected code</a:t>
              </a:r>
            </a:p>
          </p:txBody>
        </p:sp>
      </p:grpSp>
      <p:grpSp>
        <p:nvGrpSpPr>
          <p:cNvPr id="22" name="Group 21">
            <a:extLst>
              <a:ext uri="{FF2B5EF4-FFF2-40B4-BE49-F238E27FC236}">
                <a16:creationId xmlns:a16="http://schemas.microsoft.com/office/drawing/2014/main" id="{1DD61E1B-9E7F-6F14-2ADC-B4A79ACB0FEF}"/>
              </a:ext>
            </a:extLst>
          </p:cNvPr>
          <p:cNvGrpSpPr/>
          <p:nvPr/>
        </p:nvGrpSpPr>
        <p:grpSpPr>
          <a:xfrm>
            <a:off x="1535255" y="4856919"/>
            <a:ext cx="8501977" cy="646331"/>
            <a:chOff x="754953" y="2020432"/>
            <a:chExt cx="8501977" cy="646331"/>
          </a:xfrm>
        </p:grpSpPr>
        <p:sp>
          <p:nvSpPr>
            <p:cNvPr id="23" name="TextBox 22">
              <a:extLst>
                <a:ext uri="{FF2B5EF4-FFF2-40B4-BE49-F238E27FC236}">
                  <a16:creationId xmlns:a16="http://schemas.microsoft.com/office/drawing/2014/main" id="{B086F80A-3CA9-F489-0379-496E5EE9D33D}"/>
                </a:ext>
              </a:extLst>
            </p:cNvPr>
            <p:cNvSpPr txBox="1"/>
            <p:nvPr/>
          </p:nvSpPr>
          <p:spPr>
            <a:xfrm>
              <a:off x="754953" y="2020432"/>
              <a:ext cx="3055047" cy="646331"/>
            </a:xfrm>
            <a:prstGeom prst="rect">
              <a:avLst/>
            </a:prstGeom>
            <a:noFill/>
          </p:spPr>
          <p:txBody>
            <a:bodyPr wrap="square">
              <a:spAutoFit/>
            </a:bodyPr>
            <a:lstStyle/>
            <a:p>
              <a:r>
                <a:rPr lang="en-US" sz="3600" b="1" dirty="0">
                  <a:solidFill>
                    <a:srgbClr val="F5FB81"/>
                  </a:solidFill>
                </a:rPr>
                <a:t>/new</a:t>
              </a:r>
            </a:p>
          </p:txBody>
        </p:sp>
        <p:sp>
          <p:nvSpPr>
            <p:cNvPr id="24" name="TextBox 23">
              <a:extLst>
                <a:ext uri="{FF2B5EF4-FFF2-40B4-BE49-F238E27FC236}">
                  <a16:creationId xmlns:a16="http://schemas.microsoft.com/office/drawing/2014/main" id="{42B72B27-4AAB-3EDD-E512-AB0F39930412}"/>
                </a:ext>
              </a:extLst>
            </p:cNvPr>
            <p:cNvSpPr txBox="1"/>
            <p:nvPr/>
          </p:nvSpPr>
          <p:spPr>
            <a:xfrm>
              <a:off x="3919545" y="2081987"/>
              <a:ext cx="53373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Scaffold a new project</a:t>
              </a:r>
            </a:p>
          </p:txBody>
        </p:sp>
      </p:grpSp>
      <p:grpSp>
        <p:nvGrpSpPr>
          <p:cNvPr id="25" name="Group 24">
            <a:extLst>
              <a:ext uri="{FF2B5EF4-FFF2-40B4-BE49-F238E27FC236}">
                <a16:creationId xmlns:a16="http://schemas.microsoft.com/office/drawing/2014/main" id="{C6E131CE-711B-10D5-8E1F-D4FA687FA6A5}"/>
              </a:ext>
            </a:extLst>
          </p:cNvPr>
          <p:cNvGrpSpPr/>
          <p:nvPr/>
        </p:nvGrpSpPr>
        <p:grpSpPr>
          <a:xfrm>
            <a:off x="1535255" y="5732442"/>
            <a:ext cx="8501977" cy="646331"/>
            <a:chOff x="754953" y="2020432"/>
            <a:chExt cx="8501977" cy="646331"/>
          </a:xfrm>
        </p:grpSpPr>
        <p:sp>
          <p:nvSpPr>
            <p:cNvPr id="26" name="TextBox 25">
              <a:extLst>
                <a:ext uri="{FF2B5EF4-FFF2-40B4-BE49-F238E27FC236}">
                  <a16:creationId xmlns:a16="http://schemas.microsoft.com/office/drawing/2014/main" id="{E4D0708A-2068-90E4-1374-E3DBAD7D8BD9}"/>
                </a:ext>
              </a:extLst>
            </p:cNvPr>
            <p:cNvSpPr txBox="1"/>
            <p:nvPr/>
          </p:nvSpPr>
          <p:spPr>
            <a:xfrm>
              <a:off x="754953" y="2020432"/>
              <a:ext cx="3055047" cy="646331"/>
            </a:xfrm>
            <a:prstGeom prst="rect">
              <a:avLst/>
            </a:prstGeom>
            <a:noFill/>
          </p:spPr>
          <p:txBody>
            <a:bodyPr wrap="square">
              <a:spAutoFit/>
            </a:bodyPr>
            <a:lstStyle/>
            <a:p>
              <a:r>
                <a:rPr lang="en-US" sz="3600" b="1" dirty="0">
                  <a:solidFill>
                    <a:srgbClr val="F5FB81"/>
                  </a:solidFill>
                </a:rPr>
                <a:t>/help</a:t>
              </a:r>
            </a:p>
          </p:txBody>
        </p:sp>
        <p:sp>
          <p:nvSpPr>
            <p:cNvPr id="27" name="TextBox 26">
              <a:extLst>
                <a:ext uri="{FF2B5EF4-FFF2-40B4-BE49-F238E27FC236}">
                  <a16:creationId xmlns:a16="http://schemas.microsoft.com/office/drawing/2014/main" id="{58E48FBB-0F83-AA4D-FC82-DCC909DBA0E6}"/>
                </a:ext>
              </a:extLst>
            </p:cNvPr>
            <p:cNvSpPr txBox="1"/>
            <p:nvPr/>
          </p:nvSpPr>
          <p:spPr>
            <a:xfrm>
              <a:off x="3919545" y="2081987"/>
              <a:ext cx="53373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Get help on Copilot chat</a:t>
              </a:r>
            </a:p>
          </p:txBody>
        </p:sp>
      </p:grpSp>
    </p:spTree>
    <p:extLst>
      <p:ext uri="{BB962C8B-B14F-4D97-AF65-F5344CB8AC3E}">
        <p14:creationId xmlns:p14="http://schemas.microsoft.com/office/powerpoint/2010/main" val="76071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3"/>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2</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9553690" cy="923330"/>
          </a:xfrm>
          <a:prstGeom prst="rect">
            <a:avLst/>
          </a:prstGeom>
          <a:noFill/>
        </p:spPr>
        <p:txBody>
          <a:bodyPr wrap="square" rtlCol="0">
            <a:spAutoFit/>
          </a:bodyPr>
          <a:lstStyle/>
          <a:p>
            <a:r>
              <a:rPr lang="en-US" dirty="0">
                <a:solidFill>
                  <a:schemeClr val="bg1"/>
                </a:solidFill>
                <a:effectLst>
                  <a:outerShdw blurRad="50800" dist="38100" dir="2700000" algn="tl" rotWithShape="0">
                    <a:prstClr val="black">
                      <a:alpha val="79708"/>
                    </a:prstClr>
                  </a:outerShdw>
                </a:effectLst>
                <a:latin typeface="Impact" panose="020B0806030902050204" pitchFamily="34" charset="0"/>
              </a:rPr>
              <a:t>10 WAYS •</a:t>
            </a:r>
            <a:r>
              <a:rPr lang="en-US" sz="1800" dirty="0">
                <a:solidFill>
                  <a:schemeClr val="bg1"/>
                </a:solidFill>
                <a:effectLst>
                  <a:outerShdw blurRad="50800" dist="38100" dir="2700000" algn="tl" rotWithShape="0">
                    <a:prstClr val="black">
                      <a:alpha val="79708"/>
                    </a:prstClr>
                  </a:outerShdw>
                </a:effectLst>
                <a:latin typeface="Impact" panose="020B0806030902050204" pitchFamily="34" charset="0"/>
              </a:rPr>
              <a:t> IMPROVE CODE</a:t>
            </a:r>
            <a:endParaRPr lang="en-US" dirty="0">
              <a:solidFill>
                <a:schemeClr val="bg1"/>
              </a:solidFill>
              <a:effectLst>
                <a:outerShdw blurRad="50800" dist="38100" dir="2700000" algn="tl" rotWithShape="0">
                  <a:prstClr val="black">
                    <a:alpha val="79708"/>
                  </a:prstClr>
                </a:outerShdw>
              </a:effectLst>
              <a:latin typeface="Impact" panose="020B0806030902050204" pitchFamily="34" charset="0"/>
            </a:endParaRPr>
          </a:p>
          <a:p>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#HASHTAG COMMANDS</a:t>
            </a:r>
          </a:p>
        </p:txBody>
      </p:sp>
      <p:grpSp>
        <p:nvGrpSpPr>
          <p:cNvPr id="3" name="Group 2">
            <a:extLst>
              <a:ext uri="{FF2B5EF4-FFF2-40B4-BE49-F238E27FC236}">
                <a16:creationId xmlns:a16="http://schemas.microsoft.com/office/drawing/2014/main" id="{F250FF27-A8E9-7116-5A2F-6873534FD7AD}"/>
              </a:ext>
            </a:extLst>
          </p:cNvPr>
          <p:cNvGrpSpPr/>
          <p:nvPr/>
        </p:nvGrpSpPr>
        <p:grpSpPr>
          <a:xfrm>
            <a:off x="1703495" y="2021968"/>
            <a:ext cx="8785010" cy="584775"/>
            <a:chOff x="754953" y="2020432"/>
            <a:chExt cx="8785010" cy="584775"/>
          </a:xfrm>
        </p:grpSpPr>
        <p:sp>
          <p:nvSpPr>
            <p:cNvPr id="4" name="TextBox 3">
              <a:extLst>
                <a:ext uri="{FF2B5EF4-FFF2-40B4-BE49-F238E27FC236}">
                  <a16:creationId xmlns:a16="http://schemas.microsoft.com/office/drawing/2014/main" id="{A801F2D9-A026-AE2E-28B8-AFF0B9EB9E0E}"/>
                </a:ext>
              </a:extLst>
            </p:cNvPr>
            <p:cNvSpPr txBox="1"/>
            <p:nvPr/>
          </p:nvSpPr>
          <p:spPr>
            <a:xfrm>
              <a:off x="754953" y="2020432"/>
              <a:ext cx="3055047" cy="584775"/>
            </a:xfrm>
            <a:prstGeom prst="rect">
              <a:avLst/>
            </a:prstGeom>
            <a:noFill/>
          </p:spPr>
          <p:txBody>
            <a:bodyPr wrap="square">
              <a:spAutoFit/>
            </a:bodyPr>
            <a:lstStyle/>
            <a:p>
              <a:r>
                <a:rPr lang="en-US" sz="3200" b="1" dirty="0">
                  <a:solidFill>
                    <a:srgbClr val="F5FB81"/>
                  </a:solidFill>
                </a:rPr>
                <a:t>#file</a:t>
              </a:r>
              <a:endParaRPr lang="en-US" sz="3600" b="1" dirty="0">
                <a:solidFill>
                  <a:srgbClr val="F5FB81"/>
                </a:solidFill>
              </a:endParaRPr>
            </a:p>
          </p:txBody>
        </p:sp>
        <p:sp>
          <p:nvSpPr>
            <p:cNvPr id="5" name="TextBox 4">
              <a:extLst>
                <a:ext uri="{FF2B5EF4-FFF2-40B4-BE49-F238E27FC236}">
                  <a16:creationId xmlns:a16="http://schemas.microsoft.com/office/drawing/2014/main" id="{6068FF6E-02A9-91AC-185E-AE7C883DBE4B}"/>
                </a:ext>
              </a:extLst>
            </p:cNvPr>
            <p:cNvSpPr txBox="1"/>
            <p:nvPr/>
          </p:nvSpPr>
          <p:spPr>
            <a:xfrm>
              <a:off x="4202578" y="2020432"/>
              <a:ext cx="53373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Specific File</a:t>
              </a:r>
              <a:endParaRPr lang="en-US" sz="2400" dirty="0">
                <a:solidFill>
                  <a:schemeClr val="bg1"/>
                </a:solidFill>
                <a:ea typeface="+mn-lt"/>
                <a:cs typeface="+mn-lt"/>
              </a:endParaRPr>
            </a:p>
          </p:txBody>
        </p:sp>
      </p:grpSp>
      <p:grpSp>
        <p:nvGrpSpPr>
          <p:cNvPr id="6" name="Group 5">
            <a:extLst>
              <a:ext uri="{FF2B5EF4-FFF2-40B4-BE49-F238E27FC236}">
                <a16:creationId xmlns:a16="http://schemas.microsoft.com/office/drawing/2014/main" id="{4B1E3580-79F2-2AA0-DBBE-45A65F8CEB6B}"/>
              </a:ext>
            </a:extLst>
          </p:cNvPr>
          <p:cNvGrpSpPr/>
          <p:nvPr/>
        </p:nvGrpSpPr>
        <p:grpSpPr>
          <a:xfrm>
            <a:off x="1703494" y="5527339"/>
            <a:ext cx="9223586" cy="584775"/>
            <a:chOff x="754953" y="2020432"/>
            <a:chExt cx="9223586" cy="584775"/>
          </a:xfrm>
        </p:grpSpPr>
        <p:sp>
          <p:nvSpPr>
            <p:cNvPr id="7" name="TextBox 6">
              <a:extLst>
                <a:ext uri="{FF2B5EF4-FFF2-40B4-BE49-F238E27FC236}">
                  <a16:creationId xmlns:a16="http://schemas.microsoft.com/office/drawing/2014/main" id="{1E4645E5-C8FB-D2EA-3BE2-C4410EC09798}"/>
                </a:ext>
              </a:extLst>
            </p:cNvPr>
            <p:cNvSpPr txBox="1"/>
            <p:nvPr/>
          </p:nvSpPr>
          <p:spPr>
            <a:xfrm>
              <a:off x="754953" y="2020432"/>
              <a:ext cx="3055047" cy="584775"/>
            </a:xfrm>
            <a:prstGeom prst="rect">
              <a:avLst/>
            </a:prstGeom>
            <a:noFill/>
          </p:spPr>
          <p:txBody>
            <a:bodyPr wrap="square">
              <a:spAutoFit/>
            </a:bodyPr>
            <a:lstStyle/>
            <a:p>
              <a:r>
                <a:rPr lang="en-US" sz="3200" b="1" dirty="0">
                  <a:solidFill>
                    <a:srgbClr val="F5FB81"/>
                  </a:solidFill>
                </a:rPr>
                <a:t>#codebase</a:t>
              </a:r>
              <a:endParaRPr lang="en-US" sz="3600" b="1" dirty="0">
                <a:solidFill>
                  <a:srgbClr val="F5FB81"/>
                </a:solidFill>
              </a:endParaRPr>
            </a:p>
          </p:txBody>
        </p:sp>
        <p:sp>
          <p:nvSpPr>
            <p:cNvPr id="8" name="TextBox 7">
              <a:extLst>
                <a:ext uri="{FF2B5EF4-FFF2-40B4-BE49-F238E27FC236}">
                  <a16:creationId xmlns:a16="http://schemas.microsoft.com/office/drawing/2014/main" id="{213AE2A5-E786-6847-E2A9-557C5949E1AA}"/>
                </a:ext>
              </a:extLst>
            </p:cNvPr>
            <p:cNvSpPr txBox="1"/>
            <p:nvPr/>
          </p:nvSpPr>
          <p:spPr>
            <a:xfrm>
              <a:off x="4202577" y="2081987"/>
              <a:ext cx="57759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Search through the open codebase</a:t>
              </a:r>
              <a:endParaRPr lang="en-US" sz="2400" dirty="0">
                <a:solidFill>
                  <a:schemeClr val="bg1"/>
                </a:solidFill>
                <a:ea typeface="+mn-lt"/>
                <a:cs typeface="+mn-lt"/>
              </a:endParaRPr>
            </a:p>
          </p:txBody>
        </p:sp>
      </p:grpSp>
      <p:grpSp>
        <p:nvGrpSpPr>
          <p:cNvPr id="9" name="Group 8">
            <a:extLst>
              <a:ext uri="{FF2B5EF4-FFF2-40B4-BE49-F238E27FC236}">
                <a16:creationId xmlns:a16="http://schemas.microsoft.com/office/drawing/2014/main" id="{0B22CE0A-717C-38CB-6AA4-E0DA49B9A2F5}"/>
              </a:ext>
            </a:extLst>
          </p:cNvPr>
          <p:cNvGrpSpPr/>
          <p:nvPr/>
        </p:nvGrpSpPr>
        <p:grpSpPr>
          <a:xfrm>
            <a:off x="1703494" y="2697223"/>
            <a:ext cx="8785009" cy="608406"/>
            <a:chOff x="754953" y="2020432"/>
            <a:chExt cx="8785009" cy="608406"/>
          </a:xfrm>
        </p:grpSpPr>
        <p:sp>
          <p:nvSpPr>
            <p:cNvPr id="10" name="TextBox 9">
              <a:extLst>
                <a:ext uri="{FF2B5EF4-FFF2-40B4-BE49-F238E27FC236}">
                  <a16:creationId xmlns:a16="http://schemas.microsoft.com/office/drawing/2014/main" id="{933D78B8-89BF-4500-8344-056A2655C2A7}"/>
                </a:ext>
              </a:extLst>
            </p:cNvPr>
            <p:cNvSpPr txBox="1"/>
            <p:nvPr/>
          </p:nvSpPr>
          <p:spPr>
            <a:xfrm>
              <a:off x="754953" y="2020432"/>
              <a:ext cx="3055047" cy="584775"/>
            </a:xfrm>
            <a:prstGeom prst="rect">
              <a:avLst/>
            </a:prstGeom>
            <a:noFill/>
          </p:spPr>
          <p:txBody>
            <a:bodyPr wrap="square">
              <a:spAutoFit/>
            </a:bodyPr>
            <a:lstStyle/>
            <a:p>
              <a:r>
                <a:rPr lang="en-US" sz="3200" b="1" dirty="0">
                  <a:solidFill>
                    <a:srgbClr val="F5FB81"/>
                  </a:solidFill>
                </a:rPr>
                <a:t>#selection</a:t>
              </a:r>
              <a:endParaRPr lang="en-US" sz="3600" b="1" dirty="0">
                <a:solidFill>
                  <a:srgbClr val="F5FB81"/>
                </a:solidFill>
              </a:endParaRPr>
            </a:p>
          </p:txBody>
        </p:sp>
        <p:sp>
          <p:nvSpPr>
            <p:cNvPr id="11" name="TextBox 10">
              <a:extLst>
                <a:ext uri="{FF2B5EF4-FFF2-40B4-BE49-F238E27FC236}">
                  <a16:creationId xmlns:a16="http://schemas.microsoft.com/office/drawing/2014/main" id="{2B8150FA-65A3-35C3-B5FB-4B9BAAAF6600}"/>
                </a:ext>
              </a:extLst>
            </p:cNvPr>
            <p:cNvSpPr txBox="1"/>
            <p:nvPr/>
          </p:nvSpPr>
          <p:spPr>
            <a:xfrm>
              <a:off x="4202577" y="2105618"/>
              <a:ext cx="53373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Selected Code</a:t>
              </a:r>
              <a:endParaRPr lang="en-US" sz="2400" dirty="0">
                <a:solidFill>
                  <a:schemeClr val="bg1"/>
                </a:solidFill>
                <a:ea typeface="+mn-lt"/>
                <a:cs typeface="+mn-lt"/>
              </a:endParaRPr>
            </a:p>
          </p:txBody>
        </p:sp>
      </p:grpSp>
      <p:grpSp>
        <p:nvGrpSpPr>
          <p:cNvPr id="12" name="Group 11">
            <a:extLst>
              <a:ext uri="{FF2B5EF4-FFF2-40B4-BE49-F238E27FC236}">
                <a16:creationId xmlns:a16="http://schemas.microsoft.com/office/drawing/2014/main" id="{E4284A4E-5A80-AA05-9DB9-AE8C63BB3BE6}"/>
              </a:ext>
            </a:extLst>
          </p:cNvPr>
          <p:cNvGrpSpPr/>
          <p:nvPr/>
        </p:nvGrpSpPr>
        <p:grpSpPr>
          <a:xfrm>
            <a:off x="1703496" y="4798732"/>
            <a:ext cx="8785007" cy="585914"/>
            <a:chOff x="754953" y="2020432"/>
            <a:chExt cx="8785007" cy="585914"/>
          </a:xfrm>
        </p:grpSpPr>
        <p:sp>
          <p:nvSpPr>
            <p:cNvPr id="20" name="TextBox 19">
              <a:extLst>
                <a:ext uri="{FF2B5EF4-FFF2-40B4-BE49-F238E27FC236}">
                  <a16:creationId xmlns:a16="http://schemas.microsoft.com/office/drawing/2014/main" id="{99C27D82-BBB7-4F5A-642B-225091EC54D3}"/>
                </a:ext>
              </a:extLst>
            </p:cNvPr>
            <p:cNvSpPr txBox="1"/>
            <p:nvPr/>
          </p:nvSpPr>
          <p:spPr>
            <a:xfrm>
              <a:off x="754953" y="2020432"/>
              <a:ext cx="3447622" cy="584775"/>
            </a:xfrm>
            <a:prstGeom prst="rect">
              <a:avLst/>
            </a:prstGeom>
            <a:noFill/>
          </p:spPr>
          <p:txBody>
            <a:bodyPr wrap="square">
              <a:spAutoFit/>
            </a:bodyPr>
            <a:lstStyle/>
            <a:p>
              <a:r>
                <a:rPr lang="en-US" sz="3200" b="1" dirty="0">
                  <a:solidFill>
                    <a:srgbClr val="F5FB81"/>
                  </a:solidFill>
                </a:rPr>
                <a:t>#</a:t>
              </a:r>
              <a:r>
                <a:rPr lang="en-US" sz="2800" b="1" dirty="0" err="1">
                  <a:solidFill>
                    <a:srgbClr val="F5FB81"/>
                  </a:solidFill>
                </a:rPr>
                <a:t>terminalSelection</a:t>
              </a:r>
              <a:endParaRPr lang="en-US" sz="3600" b="1" dirty="0">
                <a:solidFill>
                  <a:srgbClr val="F5FB81"/>
                </a:solidFill>
              </a:endParaRPr>
            </a:p>
          </p:txBody>
        </p:sp>
        <p:sp>
          <p:nvSpPr>
            <p:cNvPr id="21" name="TextBox 20">
              <a:extLst>
                <a:ext uri="{FF2B5EF4-FFF2-40B4-BE49-F238E27FC236}">
                  <a16:creationId xmlns:a16="http://schemas.microsoft.com/office/drawing/2014/main" id="{1ED81627-ADDD-9EAE-3955-2E9DA03A2536}"/>
                </a:ext>
              </a:extLst>
            </p:cNvPr>
            <p:cNvSpPr txBox="1"/>
            <p:nvPr/>
          </p:nvSpPr>
          <p:spPr>
            <a:xfrm>
              <a:off x="4202575" y="2083126"/>
              <a:ext cx="53373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ea typeface="+mn-lt"/>
                  <a:cs typeface="+mn-lt"/>
                </a:rPr>
                <a:t>Selected Text in Terminal</a:t>
              </a:r>
              <a:endParaRPr lang="en-US" sz="2400" dirty="0">
                <a:solidFill>
                  <a:schemeClr val="bg1"/>
                </a:solidFill>
                <a:ea typeface="+mn-lt"/>
                <a:cs typeface="+mn-lt"/>
              </a:endParaRPr>
            </a:p>
          </p:txBody>
        </p:sp>
      </p:grpSp>
      <p:grpSp>
        <p:nvGrpSpPr>
          <p:cNvPr id="22" name="Group 21">
            <a:extLst>
              <a:ext uri="{FF2B5EF4-FFF2-40B4-BE49-F238E27FC236}">
                <a16:creationId xmlns:a16="http://schemas.microsoft.com/office/drawing/2014/main" id="{DD98DBE0-6FE8-397E-E578-BD80EB7E7269}"/>
              </a:ext>
            </a:extLst>
          </p:cNvPr>
          <p:cNvGrpSpPr/>
          <p:nvPr/>
        </p:nvGrpSpPr>
        <p:grpSpPr>
          <a:xfrm>
            <a:off x="1703496" y="3359098"/>
            <a:ext cx="8785008" cy="680663"/>
            <a:chOff x="754953" y="2020432"/>
            <a:chExt cx="8785008" cy="680663"/>
          </a:xfrm>
        </p:grpSpPr>
        <p:sp>
          <p:nvSpPr>
            <p:cNvPr id="23" name="TextBox 22">
              <a:extLst>
                <a:ext uri="{FF2B5EF4-FFF2-40B4-BE49-F238E27FC236}">
                  <a16:creationId xmlns:a16="http://schemas.microsoft.com/office/drawing/2014/main" id="{A5F333E2-F04F-E916-9312-CBD94697B021}"/>
                </a:ext>
              </a:extLst>
            </p:cNvPr>
            <p:cNvSpPr txBox="1"/>
            <p:nvPr/>
          </p:nvSpPr>
          <p:spPr>
            <a:xfrm>
              <a:off x="754953" y="2020432"/>
              <a:ext cx="3447622" cy="646331"/>
            </a:xfrm>
            <a:prstGeom prst="rect">
              <a:avLst/>
            </a:prstGeom>
            <a:noFill/>
          </p:spPr>
          <p:txBody>
            <a:bodyPr wrap="square">
              <a:spAutoFit/>
            </a:bodyPr>
            <a:lstStyle/>
            <a:p>
              <a:r>
                <a:rPr lang="en-US" sz="3600" b="1" dirty="0">
                  <a:solidFill>
                    <a:srgbClr val="F5FB81"/>
                  </a:solidFill>
                </a:rPr>
                <a:t>#</a:t>
              </a:r>
              <a:r>
                <a:rPr lang="en-US" sz="3200" b="1" dirty="0">
                  <a:solidFill>
                    <a:srgbClr val="F5FB81"/>
                  </a:solidFill>
                </a:rPr>
                <a:t>editor</a:t>
              </a:r>
              <a:endParaRPr lang="en-US" sz="3600" b="1" dirty="0">
                <a:solidFill>
                  <a:srgbClr val="F5FB81"/>
                </a:solidFill>
              </a:endParaRPr>
            </a:p>
          </p:txBody>
        </p:sp>
        <p:sp>
          <p:nvSpPr>
            <p:cNvPr id="24" name="TextBox 23">
              <a:extLst>
                <a:ext uri="{FF2B5EF4-FFF2-40B4-BE49-F238E27FC236}">
                  <a16:creationId xmlns:a16="http://schemas.microsoft.com/office/drawing/2014/main" id="{C29DBCCA-2E78-50B8-12C7-78EB3EA45859}"/>
                </a:ext>
              </a:extLst>
            </p:cNvPr>
            <p:cNvSpPr txBox="1"/>
            <p:nvPr/>
          </p:nvSpPr>
          <p:spPr>
            <a:xfrm>
              <a:off x="4202576" y="2177875"/>
              <a:ext cx="53373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ea typeface="+mn-lt"/>
                  <a:cs typeface="+mn-lt"/>
                </a:rPr>
                <a:t>“Visible“</a:t>
              </a:r>
              <a:r>
                <a:rPr lang="en-US" sz="2800" dirty="0">
                  <a:solidFill>
                    <a:schemeClr val="bg1"/>
                  </a:solidFill>
                  <a:ea typeface="+mn-lt"/>
                  <a:cs typeface="+mn-lt"/>
                </a:rPr>
                <a:t> Source Code</a:t>
              </a:r>
              <a:endParaRPr lang="en-US" sz="2400" dirty="0">
                <a:solidFill>
                  <a:schemeClr val="bg1"/>
                </a:solidFill>
                <a:ea typeface="+mn-lt"/>
                <a:cs typeface="+mn-lt"/>
              </a:endParaRPr>
            </a:p>
          </p:txBody>
        </p:sp>
      </p:grpSp>
      <p:grpSp>
        <p:nvGrpSpPr>
          <p:cNvPr id="25" name="Group 24">
            <a:extLst>
              <a:ext uri="{FF2B5EF4-FFF2-40B4-BE49-F238E27FC236}">
                <a16:creationId xmlns:a16="http://schemas.microsoft.com/office/drawing/2014/main" id="{F90C28E1-5705-D340-66D5-730F72C574B9}"/>
              </a:ext>
            </a:extLst>
          </p:cNvPr>
          <p:cNvGrpSpPr/>
          <p:nvPr/>
        </p:nvGrpSpPr>
        <p:grpSpPr>
          <a:xfrm>
            <a:off x="1703496" y="4118483"/>
            <a:ext cx="8785008" cy="615553"/>
            <a:chOff x="754953" y="2020432"/>
            <a:chExt cx="8785008" cy="615553"/>
          </a:xfrm>
        </p:grpSpPr>
        <p:sp>
          <p:nvSpPr>
            <p:cNvPr id="26" name="TextBox 25">
              <a:extLst>
                <a:ext uri="{FF2B5EF4-FFF2-40B4-BE49-F238E27FC236}">
                  <a16:creationId xmlns:a16="http://schemas.microsoft.com/office/drawing/2014/main" id="{F9240D07-5F53-53A8-F29D-2D1BDB349737}"/>
                </a:ext>
              </a:extLst>
            </p:cNvPr>
            <p:cNvSpPr txBox="1"/>
            <p:nvPr/>
          </p:nvSpPr>
          <p:spPr>
            <a:xfrm>
              <a:off x="754953" y="2020432"/>
              <a:ext cx="3055047" cy="584775"/>
            </a:xfrm>
            <a:prstGeom prst="rect">
              <a:avLst/>
            </a:prstGeom>
            <a:noFill/>
          </p:spPr>
          <p:txBody>
            <a:bodyPr wrap="square">
              <a:spAutoFit/>
            </a:bodyPr>
            <a:lstStyle/>
            <a:p>
              <a:r>
                <a:rPr lang="en-US" sz="3200" b="1" dirty="0">
                  <a:solidFill>
                    <a:srgbClr val="F5FB81"/>
                  </a:solidFill>
                </a:rPr>
                <a:t>#git</a:t>
              </a:r>
              <a:endParaRPr lang="en-US" sz="3600" b="1" dirty="0">
                <a:solidFill>
                  <a:srgbClr val="F5FB81"/>
                </a:solidFill>
              </a:endParaRPr>
            </a:p>
          </p:txBody>
        </p:sp>
        <p:sp>
          <p:nvSpPr>
            <p:cNvPr id="27" name="TextBox 26">
              <a:extLst>
                <a:ext uri="{FF2B5EF4-FFF2-40B4-BE49-F238E27FC236}">
                  <a16:creationId xmlns:a16="http://schemas.microsoft.com/office/drawing/2014/main" id="{0693F275-C772-633C-AACF-8B268118CE00}"/>
                </a:ext>
              </a:extLst>
            </p:cNvPr>
            <p:cNvSpPr txBox="1"/>
            <p:nvPr/>
          </p:nvSpPr>
          <p:spPr>
            <a:xfrm>
              <a:off x="4202576" y="2112765"/>
              <a:ext cx="53373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Git context</a:t>
              </a:r>
              <a:endParaRPr lang="en-US" sz="2400" dirty="0">
                <a:solidFill>
                  <a:schemeClr val="bg1"/>
                </a:solidFill>
                <a:ea typeface="+mn-lt"/>
                <a:cs typeface="+mn-lt"/>
              </a:endParaRPr>
            </a:p>
          </p:txBody>
        </p:sp>
      </p:grpSp>
    </p:spTree>
    <p:extLst>
      <p:ext uri="{BB962C8B-B14F-4D97-AF65-F5344CB8AC3E}">
        <p14:creationId xmlns:p14="http://schemas.microsoft.com/office/powerpoint/2010/main" val="288822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0"/>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627332" y="2572879"/>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2</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636574" y="2659558"/>
            <a:ext cx="2928093" cy="1569660"/>
          </a:xfrm>
          <a:prstGeom prst="rect">
            <a:avLst/>
          </a:prstGeom>
          <a:noFill/>
        </p:spPr>
        <p:txBody>
          <a:bodyPr wrap="square" rtlCol="0">
            <a:spAutoFit/>
          </a:bodyPr>
          <a:lstStyle/>
          <a:p>
            <a:r>
              <a:rPr lang="en-US" sz="9600" dirty="0">
                <a:solidFill>
                  <a:schemeClr val="bg1"/>
                </a:solidFill>
                <a:effectLst>
                  <a:outerShdw blurRad="50800" dist="38100" dir="2700000" algn="tl" rotWithShape="0">
                    <a:prstClr val="black">
                      <a:alpha val="79708"/>
                    </a:prstClr>
                  </a:outerShdw>
                </a:effectLst>
                <a:latin typeface="Impact" panose="020B0806030902050204" pitchFamily="34" charset="0"/>
              </a:rPr>
              <a:t>DEMO</a:t>
            </a:r>
            <a:endParaRPr lang="en-US" sz="413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Tree>
    <p:extLst>
      <p:ext uri="{BB962C8B-B14F-4D97-AF65-F5344CB8AC3E}">
        <p14:creationId xmlns:p14="http://schemas.microsoft.com/office/powerpoint/2010/main" val="3079003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0"/>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2282615" y="2572882"/>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3</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4326050" y="2151724"/>
            <a:ext cx="5033753" cy="2554545"/>
          </a:xfrm>
          <a:prstGeom prst="rect">
            <a:avLst/>
          </a:prstGeom>
          <a:noFill/>
        </p:spPr>
        <p:txBody>
          <a:bodyPr wrap="square" rtlCol="0">
            <a:spAutoFit/>
          </a:bodyPr>
          <a:lstStyle/>
          <a:p>
            <a:r>
              <a:rPr lang="en-US" sz="2800"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6600" dirty="0">
                <a:solidFill>
                  <a:schemeClr val="bg1"/>
                </a:solidFill>
                <a:effectLst>
                  <a:outerShdw blurRad="50800" dist="38100" dir="2700000" algn="tl" rotWithShape="0">
                    <a:prstClr val="black">
                      <a:alpha val="79708"/>
                    </a:prstClr>
                  </a:outerShdw>
                </a:effectLst>
                <a:latin typeface="Impact" panose="020B0806030902050204" pitchFamily="34" charset="0"/>
              </a:rPr>
              <a:t>PROMPT ENGINEERING</a:t>
            </a:r>
          </a:p>
        </p:txBody>
      </p:sp>
    </p:spTree>
    <p:extLst>
      <p:ext uri="{BB962C8B-B14F-4D97-AF65-F5344CB8AC3E}">
        <p14:creationId xmlns:p14="http://schemas.microsoft.com/office/powerpoint/2010/main" val="34033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333"/>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lIns="91440" tIns="45720" rIns="91440" bIns="45720" rtlCol="0" anchor="ctr">
              <a:noAutofit/>
            </a:bodyPr>
            <a:lstStyle/>
            <a:p>
              <a:pPr algn="ctr"/>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3</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7344252" cy="923330"/>
          </a:xfrm>
          <a:prstGeom prst="rect">
            <a:avLst/>
          </a:prstGeom>
          <a:noFill/>
        </p:spPr>
        <p:txBody>
          <a:bodyPr wrap="square" lIns="91440" tIns="45720" rIns="91440" bIns="45720" rtlCol="0" anchor="t">
            <a:spAutoFit/>
          </a:bodyPr>
          <a:lstStyle/>
          <a:p>
            <a:r>
              <a:rPr lang="en-US" dirty="0">
                <a:solidFill>
                  <a:schemeClr val="bg1"/>
                </a:solidFill>
                <a:effectLst>
                  <a:outerShdw blurRad="50800" dist="38100" dir="2700000" algn="tl" rotWithShape="0">
                    <a:prstClr val="black">
                      <a:alpha val="79708"/>
                    </a:prstClr>
                  </a:outerShdw>
                </a:effectLst>
                <a:latin typeface="Impact"/>
              </a:rPr>
              <a:t>10 WAYS • </a:t>
            </a:r>
            <a:r>
              <a:rPr lang="en-US" sz="1800" dirty="0">
                <a:solidFill>
                  <a:schemeClr val="bg1"/>
                </a:solidFill>
                <a:effectLst>
                  <a:outerShdw blurRad="50800" dist="38100" dir="2700000" algn="tl" rotWithShape="0">
                    <a:prstClr val="black">
                      <a:alpha val="79708"/>
                    </a:prstClr>
                  </a:outerShdw>
                </a:effectLst>
                <a:latin typeface="Impact"/>
              </a:rPr>
              <a:t>PROMPT ENGINEERING</a:t>
            </a:r>
            <a:endParaRPr lang="en-US" dirty="0">
              <a:solidFill>
                <a:schemeClr val="bg1"/>
              </a:solidFill>
              <a:effectLst>
                <a:outerShdw blurRad="50800" dist="38100" dir="2700000" algn="tl" rotWithShape="0">
                  <a:prstClr val="black">
                    <a:alpha val="79708"/>
                  </a:prstClr>
                </a:outerShdw>
              </a:effectLst>
              <a:latin typeface="Impact"/>
            </a:endParaRPr>
          </a:p>
          <a:p>
            <a:r>
              <a:rPr lang="en-US" sz="3600" dirty="0">
                <a:solidFill>
                  <a:schemeClr val="bg1"/>
                </a:solidFill>
                <a:effectLst>
                  <a:outerShdw blurRad="50800" dist="38100" dir="2700000" algn="tl" rotWithShape="0">
                    <a:prstClr val="black">
                      <a:alpha val="79708"/>
                    </a:prstClr>
                  </a:outerShdw>
                </a:effectLst>
                <a:latin typeface="Impact"/>
              </a:rPr>
              <a:t>PROMPT ENGINEERING</a:t>
            </a:r>
            <a:endPar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
        <p:nvSpPr>
          <p:cNvPr id="2" name="TextBox 1">
            <a:extLst>
              <a:ext uri="{FF2B5EF4-FFF2-40B4-BE49-F238E27FC236}">
                <a16:creationId xmlns:a16="http://schemas.microsoft.com/office/drawing/2014/main" id="{2C228798-D01C-0595-00F4-96302BFA4563}"/>
              </a:ext>
            </a:extLst>
          </p:cNvPr>
          <p:cNvSpPr txBox="1"/>
          <p:nvPr/>
        </p:nvSpPr>
        <p:spPr>
          <a:xfrm>
            <a:off x="1981200" y="2367028"/>
            <a:ext cx="8493602"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chemeClr val="bg1"/>
                </a:solidFill>
                <a:ea typeface="+mn-lt"/>
                <a:cs typeface="+mn-lt"/>
              </a:rPr>
              <a:t>The process of </a:t>
            </a:r>
            <a:r>
              <a:rPr lang="en-US" sz="4800" b="1" dirty="0">
                <a:solidFill>
                  <a:srgbClr val="F5FB81"/>
                </a:solidFill>
                <a:ea typeface="+mn-lt"/>
                <a:cs typeface="+mn-lt"/>
              </a:rPr>
              <a:t>crafting</a:t>
            </a:r>
            <a:r>
              <a:rPr lang="en-US" sz="4400" dirty="0">
                <a:solidFill>
                  <a:schemeClr val="bg1"/>
                </a:solidFill>
                <a:ea typeface="+mn-lt"/>
                <a:cs typeface="+mn-lt"/>
              </a:rPr>
              <a:t> questions or </a:t>
            </a:r>
            <a:r>
              <a:rPr lang="en-US" sz="4800" b="1" dirty="0">
                <a:solidFill>
                  <a:srgbClr val="F5FB81"/>
                </a:solidFill>
                <a:ea typeface="+mn-lt"/>
                <a:cs typeface="+mn-lt"/>
              </a:rPr>
              <a:t>instructions</a:t>
            </a:r>
            <a:r>
              <a:rPr lang="en-US" sz="4400" dirty="0">
                <a:solidFill>
                  <a:schemeClr val="bg1"/>
                </a:solidFill>
                <a:ea typeface="+mn-lt"/>
                <a:cs typeface="+mn-lt"/>
              </a:rPr>
              <a:t> for AI, aimed at </a:t>
            </a:r>
            <a:r>
              <a:rPr lang="en-US" sz="4800" b="1" dirty="0">
                <a:solidFill>
                  <a:srgbClr val="F5FB81"/>
                </a:solidFill>
                <a:ea typeface="+mn-lt"/>
                <a:cs typeface="+mn-lt"/>
              </a:rPr>
              <a:t>enhancing</a:t>
            </a:r>
            <a:r>
              <a:rPr lang="en-US" sz="4400" dirty="0">
                <a:solidFill>
                  <a:schemeClr val="bg1"/>
                </a:solidFill>
                <a:ea typeface="+mn-lt"/>
                <a:cs typeface="+mn-lt"/>
              </a:rPr>
              <a:t> the </a:t>
            </a:r>
            <a:r>
              <a:rPr lang="en-US" sz="5400" b="1" dirty="0">
                <a:solidFill>
                  <a:srgbClr val="F5FB81"/>
                </a:solidFill>
                <a:ea typeface="+mn-lt"/>
                <a:cs typeface="+mn-lt"/>
              </a:rPr>
              <a:t>quality</a:t>
            </a:r>
            <a:r>
              <a:rPr lang="en-US" sz="4400" dirty="0">
                <a:solidFill>
                  <a:schemeClr val="bg1"/>
                </a:solidFill>
                <a:ea typeface="+mn-lt"/>
                <a:cs typeface="+mn-lt"/>
              </a:rPr>
              <a:t> of its </a:t>
            </a:r>
            <a:r>
              <a:rPr lang="en-US" sz="4800" b="1" dirty="0">
                <a:solidFill>
                  <a:srgbClr val="F5FB81"/>
                </a:solidFill>
                <a:ea typeface="+mn-lt"/>
                <a:cs typeface="+mn-lt"/>
              </a:rPr>
              <a:t>responses</a:t>
            </a:r>
            <a:endParaRPr lang="en-US" sz="4400" b="1" dirty="0">
              <a:solidFill>
                <a:srgbClr val="F5FB81"/>
              </a:solidFill>
            </a:endParaRPr>
          </a:p>
        </p:txBody>
      </p:sp>
    </p:spTree>
    <p:extLst>
      <p:ext uri="{BB962C8B-B14F-4D97-AF65-F5344CB8AC3E}">
        <p14:creationId xmlns:p14="http://schemas.microsoft.com/office/powerpoint/2010/main" val="92847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079127-4E27-9FAA-5844-7F59F1014EC7}"/>
              </a:ext>
            </a:extLst>
          </p:cNvPr>
          <p:cNvPicPr>
            <a:picLocks noChangeAspect="1" noChangeArrowheads="1"/>
          </p:cNvPicPr>
          <p:nvPr/>
        </p:nvPicPr>
        <p:blipFill>
          <a:blip r:embed="rId3"/>
          <a:srcRect t="781" b="78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34C4ED1-07D4-A459-9337-1A5897E9D2F2}"/>
              </a:ext>
            </a:extLst>
          </p:cNvPr>
          <p:cNvSpPr/>
          <p:nvPr/>
        </p:nvSpPr>
        <p:spPr>
          <a:xfrm>
            <a:off x="0" y="0"/>
            <a:ext cx="12192000" cy="6858000"/>
          </a:xfrm>
          <a:prstGeom prst="rect">
            <a:avLst/>
          </a:prstGeom>
          <a:gradFill>
            <a:gsLst>
              <a:gs pos="100000">
                <a:schemeClr val="tx1">
                  <a:lumMod val="0"/>
                  <a:alpha val="91000"/>
                </a:schemeClr>
              </a:gs>
              <a:gs pos="44000">
                <a:schemeClr val="tx1">
                  <a:lumMod val="95000"/>
                  <a:lumOff val="5000"/>
                  <a:alpha val="22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1">
            <a:extLst>
              <a:ext uri="{FF2B5EF4-FFF2-40B4-BE49-F238E27FC236}">
                <a16:creationId xmlns:a16="http://schemas.microsoft.com/office/drawing/2014/main" id="{C492DD1D-8E09-078B-6169-4775BD464C6F}"/>
              </a:ext>
            </a:extLst>
          </p:cNvPr>
          <p:cNvSpPr txBox="1"/>
          <p:nvPr/>
        </p:nvSpPr>
        <p:spPr>
          <a:xfrm>
            <a:off x="1193306" y="5102211"/>
            <a:ext cx="2480116" cy="1200329"/>
          </a:xfrm>
          <a:prstGeom prst="rect">
            <a:avLst/>
          </a:prstGeom>
          <a:noFill/>
        </p:spPr>
        <p:txBody>
          <a:bodyPr wrap="square">
            <a:spAutoFit/>
          </a:bodyPr>
          <a:lstStyle/>
          <a:p>
            <a:pPr algn="ctr"/>
            <a:r>
              <a:rPr lang="nl-NL" sz="3600" spc="-150">
                <a:solidFill>
                  <a:schemeClr val="bg1"/>
                </a:solidFill>
                <a:latin typeface="Passion One" panose="02000506080000020004" pitchFamily="2" charset="77"/>
              </a:rPr>
              <a:t>THIJS </a:t>
            </a:r>
          </a:p>
          <a:p>
            <a:pPr algn="ctr"/>
            <a:r>
              <a:rPr lang="nl-NL" sz="3600" spc="-150">
                <a:solidFill>
                  <a:schemeClr val="bg1"/>
                </a:solidFill>
                <a:latin typeface="Passion One" panose="02000506080000020004" pitchFamily="2" charset="77"/>
              </a:rPr>
              <a:t>LIMMEN</a:t>
            </a:r>
          </a:p>
        </p:txBody>
      </p:sp>
      <p:sp>
        <p:nvSpPr>
          <p:cNvPr id="3" name="TextBox 2">
            <a:extLst>
              <a:ext uri="{FF2B5EF4-FFF2-40B4-BE49-F238E27FC236}">
                <a16:creationId xmlns:a16="http://schemas.microsoft.com/office/drawing/2014/main" id="{62C6C0FC-F38C-E976-7863-1B4FEA8E7356}"/>
              </a:ext>
            </a:extLst>
          </p:cNvPr>
          <p:cNvSpPr txBox="1"/>
          <p:nvPr/>
        </p:nvSpPr>
        <p:spPr>
          <a:xfrm>
            <a:off x="4850820" y="321386"/>
            <a:ext cx="7050750" cy="3416320"/>
          </a:xfrm>
          <a:prstGeom prst="rect">
            <a:avLst/>
          </a:prstGeom>
          <a:noFill/>
        </p:spPr>
        <p:txBody>
          <a:bodyPr wrap="square" lIns="91440" tIns="45720" rIns="91440" bIns="45720" anchor="t">
            <a:spAutoFit/>
          </a:bodyPr>
          <a:lstStyle/>
          <a:p>
            <a:pPr algn="r"/>
            <a:r>
              <a:rPr lang="nl-NL" sz="6000" spc="-150" dirty="0">
                <a:solidFill>
                  <a:schemeClr val="bg1"/>
                </a:solidFill>
                <a:latin typeface="Passion One"/>
              </a:rPr>
              <a:t>GITHUB COPILOT BEYOND </a:t>
            </a:r>
          </a:p>
          <a:p>
            <a:pPr algn="r"/>
            <a:r>
              <a:rPr lang="nl-NL" sz="6000" spc="-150" dirty="0">
                <a:solidFill>
                  <a:schemeClr val="bg1"/>
                </a:solidFill>
                <a:latin typeface="Passion One"/>
              </a:rPr>
              <a:t>THE BASICS</a:t>
            </a:r>
          </a:p>
          <a:p>
            <a:pPr algn="r"/>
            <a:r>
              <a:rPr lang="nl-NL" sz="4800" spc="-150" dirty="0">
                <a:solidFill>
                  <a:schemeClr val="bg1"/>
                </a:solidFill>
                <a:latin typeface="Passion One"/>
              </a:rPr>
              <a:t>10 WAYS </a:t>
            </a:r>
          </a:p>
          <a:p>
            <a:pPr algn="r"/>
            <a:r>
              <a:rPr lang="nl-NL" sz="4800" spc="-150" dirty="0">
                <a:solidFill>
                  <a:schemeClr val="bg1"/>
                </a:solidFill>
                <a:latin typeface="Passion One"/>
              </a:rPr>
              <a:t>TO ELEVATE YOUR CODING</a:t>
            </a:r>
          </a:p>
        </p:txBody>
      </p:sp>
      <p:grpSp>
        <p:nvGrpSpPr>
          <p:cNvPr id="7" name="Groep 25">
            <a:extLst>
              <a:ext uri="{FF2B5EF4-FFF2-40B4-BE49-F238E27FC236}">
                <a16:creationId xmlns:a16="http://schemas.microsoft.com/office/drawing/2014/main" id="{20B4603A-9F6E-DECC-AB9D-A9E61708E382}"/>
              </a:ext>
            </a:extLst>
          </p:cNvPr>
          <p:cNvGrpSpPr/>
          <p:nvPr/>
        </p:nvGrpSpPr>
        <p:grpSpPr>
          <a:xfrm>
            <a:off x="1501049" y="3187621"/>
            <a:ext cx="1920086" cy="1814019"/>
            <a:chOff x="6236072" y="528141"/>
            <a:chExt cx="5132588" cy="4783750"/>
          </a:xfrm>
        </p:grpSpPr>
        <p:sp>
          <p:nvSpPr>
            <p:cNvPr id="10" name="Freeform: Shape 28">
              <a:extLst>
                <a:ext uri="{FF2B5EF4-FFF2-40B4-BE49-F238E27FC236}">
                  <a16:creationId xmlns:a16="http://schemas.microsoft.com/office/drawing/2014/main" id="{308437DA-1380-2E64-43B9-123C0DE80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36072" y="528141"/>
              <a:ext cx="5132588" cy="4783750"/>
            </a:xfrm>
            <a:custGeom>
              <a:avLst/>
              <a:gdLst>
                <a:gd name="connsiteX0" fmla="*/ 2149225 w 4906943"/>
                <a:gd name="connsiteY0" fmla="*/ 113 h 4573441"/>
                <a:gd name="connsiteX1" fmla="*/ 2935612 w 4906943"/>
                <a:gd name="connsiteY1" fmla="*/ 117837 h 4573441"/>
                <a:gd name="connsiteX2" fmla="*/ 3895086 w 4906943"/>
                <a:gd name="connsiteY2" fmla="*/ 580697 h 4573441"/>
                <a:gd name="connsiteX3" fmla="*/ 4594348 w 4906943"/>
                <a:gd name="connsiteY3" fmla="*/ 1307996 h 4573441"/>
                <a:gd name="connsiteX4" fmla="*/ 4902754 w 4906943"/>
                <a:gd name="connsiteY4" fmla="*/ 2198627 h 4573441"/>
                <a:gd name="connsiteX5" fmla="*/ 4598165 w 4906943"/>
                <a:gd name="connsiteY5" fmla="*/ 3077314 h 4573441"/>
                <a:gd name="connsiteX6" fmla="*/ 4430895 w 4906943"/>
                <a:gd name="connsiteY6" fmla="*/ 3362390 h 4573441"/>
                <a:gd name="connsiteX7" fmla="*/ 2732780 w 4906943"/>
                <a:gd name="connsiteY7" fmla="*/ 4568073 h 4573441"/>
                <a:gd name="connsiteX8" fmla="*/ 1317549 w 4906943"/>
                <a:gd name="connsiteY8" fmla="*/ 4041543 h 4573441"/>
                <a:gd name="connsiteX9" fmla="*/ 1140977 w 4906943"/>
                <a:gd name="connsiteY9" fmla="*/ 3927852 h 4573441"/>
                <a:gd name="connsiteX10" fmla="*/ 330268 w 4906943"/>
                <a:gd name="connsiteY10" fmla="*/ 3323684 h 4573441"/>
                <a:gd name="connsiteX11" fmla="*/ 13299 w 4906943"/>
                <a:gd name="connsiteY11" fmla="*/ 2626399 h 4573441"/>
                <a:gd name="connsiteX12" fmla="*/ 430069 w 4906943"/>
                <a:gd name="connsiteY12" fmla="*/ 822081 h 4573441"/>
                <a:gd name="connsiteX13" fmla="*/ 1028238 w 4906943"/>
                <a:gd name="connsiteY13" fmla="*/ 270645 h 4573441"/>
                <a:gd name="connsiteX14" fmla="*/ 1891755 w 4906943"/>
                <a:gd name="connsiteY14" fmla="*/ 10114 h 4573441"/>
                <a:gd name="connsiteX15" fmla="*/ 2149225 w 4906943"/>
                <a:gd name="connsiteY15" fmla="*/ 113 h 45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943" h="4573441">
                  <a:moveTo>
                    <a:pt x="2149225" y="113"/>
                  </a:moveTo>
                  <a:cubicBezTo>
                    <a:pt x="2408335" y="2466"/>
                    <a:pt x="2671888" y="41836"/>
                    <a:pt x="2935612" y="117837"/>
                  </a:cubicBezTo>
                  <a:cubicBezTo>
                    <a:pt x="3278006" y="216280"/>
                    <a:pt x="3609720" y="376366"/>
                    <a:pt x="3895086" y="580697"/>
                  </a:cubicBezTo>
                  <a:cubicBezTo>
                    <a:pt x="4185410" y="788510"/>
                    <a:pt x="4420710" y="1033285"/>
                    <a:pt x="4594348" y="1307996"/>
                  </a:cubicBezTo>
                  <a:cubicBezTo>
                    <a:pt x="4771800" y="1588822"/>
                    <a:pt x="4875618" y="1888468"/>
                    <a:pt x="4902754" y="2198627"/>
                  </a:cubicBezTo>
                  <a:cubicBezTo>
                    <a:pt x="4930082" y="2510992"/>
                    <a:pt x="4823176" y="2704163"/>
                    <a:pt x="4598165" y="3077314"/>
                  </a:cubicBezTo>
                  <a:cubicBezTo>
                    <a:pt x="4543872" y="3167312"/>
                    <a:pt x="4487736" y="3260430"/>
                    <a:pt x="4430895" y="3362390"/>
                  </a:cubicBezTo>
                  <a:cubicBezTo>
                    <a:pt x="3996526" y="4141379"/>
                    <a:pt x="3488653" y="4501943"/>
                    <a:pt x="2732780" y="4568073"/>
                  </a:cubicBezTo>
                  <a:cubicBezTo>
                    <a:pt x="2236701" y="4611475"/>
                    <a:pt x="1850359" y="4387739"/>
                    <a:pt x="1317549" y="4041543"/>
                  </a:cubicBezTo>
                  <a:cubicBezTo>
                    <a:pt x="1258025" y="4002859"/>
                    <a:pt x="1198545" y="3964699"/>
                    <a:pt x="1140977" y="3927852"/>
                  </a:cubicBezTo>
                  <a:cubicBezTo>
                    <a:pt x="828926" y="3727866"/>
                    <a:pt x="534229" y="3538946"/>
                    <a:pt x="330268" y="3323684"/>
                  </a:cubicBezTo>
                  <a:cubicBezTo>
                    <a:pt x="135278" y="3117898"/>
                    <a:pt x="37487" y="2902868"/>
                    <a:pt x="13299" y="2626399"/>
                  </a:cubicBezTo>
                  <a:cubicBezTo>
                    <a:pt x="-47327" y="1933444"/>
                    <a:pt x="100666" y="1292677"/>
                    <a:pt x="430069" y="822081"/>
                  </a:cubicBezTo>
                  <a:cubicBezTo>
                    <a:pt x="591251" y="591902"/>
                    <a:pt x="792497" y="406341"/>
                    <a:pt x="1028238" y="270645"/>
                  </a:cubicBezTo>
                  <a:cubicBezTo>
                    <a:pt x="1279791" y="125949"/>
                    <a:pt x="1570268" y="38240"/>
                    <a:pt x="1891755" y="10114"/>
                  </a:cubicBezTo>
                  <a:cubicBezTo>
                    <a:pt x="1976979" y="2658"/>
                    <a:pt x="2062855" y="-671"/>
                    <a:pt x="2149225" y="113"/>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Afbeelding 5">
              <a:extLst>
                <a:ext uri="{FF2B5EF4-FFF2-40B4-BE49-F238E27FC236}">
                  <a16:creationId xmlns:a16="http://schemas.microsoft.com/office/drawing/2014/main" id="{7DA916E0-DDD4-2539-AE18-7907A9531C2D}"/>
                </a:ext>
              </a:extLst>
            </p:cNvPr>
            <p:cNvPicPr>
              <a:picLocks noChangeAspect="1"/>
            </p:cNvPicPr>
            <p:nvPr/>
          </p:nvPicPr>
          <p:blipFill>
            <a:blip r:embed="rId4"/>
            <a:srcRect t="3247" b="3247"/>
            <a:stretch/>
          </p:blipFill>
          <p:spPr>
            <a:xfrm>
              <a:off x="6391080" y="656795"/>
              <a:ext cx="4790725" cy="4419319"/>
            </a:xfrm>
            <a:custGeom>
              <a:avLst/>
              <a:gdLst/>
              <a:ahLst/>
              <a:cxnLst/>
              <a:rect l="l" t="t" r="r" b="b"/>
              <a:pathLst>
                <a:path w="4790724" h="4419318">
                  <a:moveTo>
                    <a:pt x="2049114" y="0"/>
                  </a:moveTo>
                  <a:cubicBezTo>
                    <a:pt x="2383128" y="0"/>
                    <a:pt x="2721666" y="63883"/>
                    <a:pt x="3054960" y="189928"/>
                  </a:cubicBezTo>
                  <a:cubicBezTo>
                    <a:pt x="3379517" y="312444"/>
                    <a:pt x="3688445" y="492886"/>
                    <a:pt x="3948543" y="711677"/>
                  </a:cubicBezTo>
                  <a:cubicBezTo>
                    <a:pt x="4213165" y="934203"/>
                    <a:pt x="4421139" y="1187406"/>
                    <a:pt x="4566608" y="1464024"/>
                  </a:cubicBezTo>
                  <a:cubicBezTo>
                    <a:pt x="4715266" y="1746796"/>
                    <a:pt x="4790724" y="2041379"/>
                    <a:pt x="4790724" y="2339591"/>
                  </a:cubicBezTo>
                  <a:cubicBezTo>
                    <a:pt x="4790724" y="2639925"/>
                    <a:pt x="4670339" y="2815320"/>
                    <a:pt x="4419803" y="3152589"/>
                  </a:cubicBezTo>
                  <a:cubicBezTo>
                    <a:pt x="4359353" y="3233931"/>
                    <a:pt x="4296847" y="3318096"/>
                    <a:pt x="4232903" y="3410638"/>
                  </a:cubicBezTo>
                  <a:cubicBezTo>
                    <a:pt x="3744268" y="4117673"/>
                    <a:pt x="3219758" y="4419318"/>
                    <a:pt x="2479148" y="4419318"/>
                  </a:cubicBezTo>
                  <a:cubicBezTo>
                    <a:pt x="1993086" y="4419318"/>
                    <a:pt x="1636454" y="4173582"/>
                    <a:pt x="1147820" y="3798771"/>
                  </a:cubicBezTo>
                  <a:cubicBezTo>
                    <a:pt x="1093231" y="3756891"/>
                    <a:pt x="1038641" y="3715513"/>
                    <a:pt x="985799" y="3675549"/>
                  </a:cubicBezTo>
                  <a:cubicBezTo>
                    <a:pt x="699385" y="3458676"/>
                    <a:pt x="428903" y="3253812"/>
                    <a:pt x="248892" y="3031387"/>
                  </a:cubicBezTo>
                  <a:cubicBezTo>
                    <a:pt x="76796" y="2818753"/>
                    <a:pt x="0" y="2605411"/>
                    <a:pt x="0" y="2339591"/>
                  </a:cubicBezTo>
                  <a:cubicBezTo>
                    <a:pt x="0" y="1673328"/>
                    <a:pt x="198414" y="1074276"/>
                    <a:pt x="558748" y="652741"/>
                  </a:cubicBezTo>
                  <a:cubicBezTo>
                    <a:pt x="735057" y="446564"/>
                    <a:pt x="946527" y="286306"/>
                    <a:pt x="1187298" y="176507"/>
                  </a:cubicBezTo>
                  <a:cubicBezTo>
                    <a:pt x="1444208" y="59441"/>
                    <a:pt x="1734119" y="0"/>
                    <a:pt x="2049114" y="0"/>
                  </a:cubicBezTo>
                  <a:close/>
                </a:path>
              </a:pathLst>
            </a:custGeom>
          </p:spPr>
        </p:pic>
        <p:sp>
          <p:nvSpPr>
            <p:cNvPr id="14" name="Freeform: Shape 30">
              <a:extLst>
                <a:ext uri="{FF2B5EF4-FFF2-40B4-BE49-F238E27FC236}">
                  <a16:creationId xmlns:a16="http://schemas.microsoft.com/office/drawing/2014/main" id="{137054D8-2E92-1261-F912-2819E06F5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391079" y="656794"/>
              <a:ext cx="4790724" cy="4419318"/>
            </a:xfrm>
            <a:custGeom>
              <a:avLst/>
              <a:gdLst>
                <a:gd name="connsiteX0" fmla="*/ 2696292 w 4790724"/>
                <a:gd name="connsiteY0" fmla="*/ 63611 h 4419318"/>
                <a:gd name="connsiteX1" fmla="*/ 3507209 w 4790724"/>
                <a:gd name="connsiteY1" fmla="*/ 230744 h 4419318"/>
                <a:gd name="connsiteX2" fmla="*/ 4098637 w 4790724"/>
                <a:gd name="connsiteY2" fmla="*/ 681688 h 4419318"/>
                <a:gd name="connsiteX3" fmla="*/ 4624385 w 4790724"/>
                <a:gd name="connsiteY3" fmla="*/ 2278959 h 4419318"/>
                <a:gd name="connsiteX4" fmla="*/ 4390193 w 4790724"/>
                <a:gd name="connsiteY4" fmla="*/ 2934017 h 4419318"/>
                <a:gd name="connsiteX5" fmla="*/ 3696808 w 4790724"/>
                <a:gd name="connsiteY5" fmla="*/ 3543971 h 4419318"/>
                <a:gd name="connsiteX6" fmla="*/ 3544356 w 4790724"/>
                <a:gd name="connsiteY6" fmla="*/ 3660651 h 4419318"/>
                <a:gd name="connsiteX7" fmla="*/ 2291656 w 4790724"/>
                <a:gd name="connsiteY7" fmla="*/ 4248243 h 4419318"/>
                <a:gd name="connsiteX8" fmla="*/ 641478 w 4790724"/>
                <a:gd name="connsiteY8" fmla="*/ 3293129 h 4419318"/>
                <a:gd name="connsiteX9" fmla="*/ 465617 w 4790724"/>
                <a:gd name="connsiteY9" fmla="*/ 3048783 h 4419318"/>
                <a:gd name="connsiteX10" fmla="*/ 116602 w 4790724"/>
                <a:gd name="connsiteY10" fmla="*/ 2278959 h 4419318"/>
                <a:gd name="connsiteX11" fmla="*/ 327481 w 4790724"/>
                <a:gd name="connsiteY11" fmla="*/ 1449889 h 4419318"/>
                <a:gd name="connsiteX12" fmla="*/ 909044 w 4790724"/>
                <a:gd name="connsiteY12" fmla="*/ 737494 h 4419318"/>
                <a:gd name="connsiteX13" fmla="*/ 1749852 w 4790724"/>
                <a:gd name="connsiteY13" fmla="*/ 243453 h 4419318"/>
                <a:gd name="connsiteX14" fmla="*/ 2696292 w 4790724"/>
                <a:gd name="connsiteY14" fmla="*/ 63611 h 4419318"/>
                <a:gd name="connsiteX15" fmla="*/ 2741610 w 4790724"/>
                <a:gd name="connsiteY15" fmla="*/ 0 h 4419318"/>
                <a:gd name="connsiteX16" fmla="*/ 1735764 w 4790724"/>
                <a:gd name="connsiteY16" fmla="*/ 189928 h 4419318"/>
                <a:gd name="connsiteX17" fmla="*/ 842181 w 4790724"/>
                <a:gd name="connsiteY17" fmla="*/ 711677 h 4419318"/>
                <a:gd name="connsiteX18" fmla="*/ 224116 w 4790724"/>
                <a:gd name="connsiteY18" fmla="*/ 1464024 h 4419318"/>
                <a:gd name="connsiteX19" fmla="*/ 0 w 4790724"/>
                <a:gd name="connsiteY19" fmla="*/ 2339591 h 4419318"/>
                <a:gd name="connsiteX20" fmla="*/ 370921 w 4790724"/>
                <a:gd name="connsiteY20" fmla="*/ 3152589 h 4419318"/>
                <a:gd name="connsiteX21" fmla="*/ 557821 w 4790724"/>
                <a:gd name="connsiteY21" fmla="*/ 3410638 h 4419318"/>
                <a:gd name="connsiteX22" fmla="*/ 2311576 w 4790724"/>
                <a:gd name="connsiteY22" fmla="*/ 4419318 h 4419318"/>
                <a:gd name="connsiteX23" fmla="*/ 3642904 w 4790724"/>
                <a:gd name="connsiteY23" fmla="*/ 3798771 h 4419318"/>
                <a:gd name="connsiteX24" fmla="*/ 3804925 w 4790724"/>
                <a:gd name="connsiteY24" fmla="*/ 3675549 h 4419318"/>
                <a:gd name="connsiteX25" fmla="*/ 4541833 w 4790724"/>
                <a:gd name="connsiteY25" fmla="*/ 3031387 h 4419318"/>
                <a:gd name="connsiteX26" fmla="*/ 4790724 w 4790724"/>
                <a:gd name="connsiteY26" fmla="*/ 2339591 h 4419318"/>
                <a:gd name="connsiteX27" fmla="*/ 4231976 w 4790724"/>
                <a:gd name="connsiteY27" fmla="*/ 652741 h 4419318"/>
                <a:gd name="connsiteX28" fmla="*/ 3603426 w 4790724"/>
                <a:gd name="connsiteY28" fmla="*/ 176507 h 4419318"/>
                <a:gd name="connsiteX29" fmla="*/ 2741610 w 4790724"/>
                <a:gd name="connsiteY29" fmla="*/ 0 h 441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90724" h="4419318">
                  <a:moveTo>
                    <a:pt x="2696292" y="63611"/>
                  </a:moveTo>
                  <a:cubicBezTo>
                    <a:pt x="2992684" y="63611"/>
                    <a:pt x="3265472" y="119895"/>
                    <a:pt x="3507209" y="230744"/>
                  </a:cubicBezTo>
                  <a:cubicBezTo>
                    <a:pt x="3733760" y="334713"/>
                    <a:pt x="3932741" y="486461"/>
                    <a:pt x="4098637" y="681688"/>
                  </a:cubicBezTo>
                  <a:cubicBezTo>
                    <a:pt x="4437689" y="1080838"/>
                    <a:pt x="4624385" y="1648078"/>
                    <a:pt x="4624385" y="2278959"/>
                  </a:cubicBezTo>
                  <a:cubicBezTo>
                    <a:pt x="4624385" y="2530663"/>
                    <a:pt x="4552124" y="2732675"/>
                    <a:pt x="4390193" y="2934017"/>
                  </a:cubicBezTo>
                  <a:cubicBezTo>
                    <a:pt x="4220813" y="3144631"/>
                    <a:pt x="3966306" y="3338616"/>
                    <a:pt x="3696808" y="3543971"/>
                  </a:cubicBezTo>
                  <a:cubicBezTo>
                    <a:pt x="3647086" y="3581814"/>
                    <a:pt x="3595720" y="3620994"/>
                    <a:pt x="3544356" y="3660651"/>
                  </a:cubicBezTo>
                  <a:cubicBezTo>
                    <a:pt x="3084580" y="4015557"/>
                    <a:pt x="2749011" y="4248243"/>
                    <a:pt x="2291656" y="4248243"/>
                  </a:cubicBezTo>
                  <a:cubicBezTo>
                    <a:pt x="1594787" y="4248243"/>
                    <a:pt x="1101254" y="3962617"/>
                    <a:pt x="641478" y="3293129"/>
                  </a:cubicBezTo>
                  <a:cubicBezTo>
                    <a:pt x="581310" y="3205501"/>
                    <a:pt x="522496" y="3125806"/>
                    <a:pt x="465617" y="3048783"/>
                  </a:cubicBezTo>
                  <a:cubicBezTo>
                    <a:pt x="229877" y="2729425"/>
                    <a:pt x="116602" y="2563344"/>
                    <a:pt x="116602" y="2278959"/>
                  </a:cubicBezTo>
                  <a:cubicBezTo>
                    <a:pt x="116602" y="1996583"/>
                    <a:pt x="187604" y="1717645"/>
                    <a:pt x="327481" y="1449889"/>
                  </a:cubicBezTo>
                  <a:cubicBezTo>
                    <a:pt x="464359" y="1187960"/>
                    <a:pt x="660050" y="948204"/>
                    <a:pt x="909044" y="737494"/>
                  </a:cubicBezTo>
                  <a:cubicBezTo>
                    <a:pt x="1153780" y="530323"/>
                    <a:pt x="1444463" y="359463"/>
                    <a:pt x="1749852" y="243453"/>
                  </a:cubicBezTo>
                  <a:cubicBezTo>
                    <a:pt x="2063461" y="124101"/>
                    <a:pt x="2382005" y="63611"/>
                    <a:pt x="2696292" y="63611"/>
                  </a:cubicBezTo>
                  <a:close/>
                  <a:moveTo>
                    <a:pt x="2741610" y="0"/>
                  </a:moveTo>
                  <a:cubicBezTo>
                    <a:pt x="2407596" y="0"/>
                    <a:pt x="2069058" y="63883"/>
                    <a:pt x="1735764" y="189928"/>
                  </a:cubicBezTo>
                  <a:cubicBezTo>
                    <a:pt x="1411207" y="312444"/>
                    <a:pt x="1102279" y="492885"/>
                    <a:pt x="842181" y="711677"/>
                  </a:cubicBezTo>
                  <a:cubicBezTo>
                    <a:pt x="577559" y="934203"/>
                    <a:pt x="369585" y="1187406"/>
                    <a:pt x="224116" y="1464024"/>
                  </a:cubicBezTo>
                  <a:cubicBezTo>
                    <a:pt x="75458" y="1746796"/>
                    <a:pt x="0" y="2041379"/>
                    <a:pt x="0" y="2339591"/>
                  </a:cubicBezTo>
                  <a:cubicBezTo>
                    <a:pt x="0" y="2639925"/>
                    <a:pt x="120385" y="2815320"/>
                    <a:pt x="370921" y="3152589"/>
                  </a:cubicBezTo>
                  <a:cubicBezTo>
                    <a:pt x="431371" y="3233931"/>
                    <a:pt x="493877" y="3318096"/>
                    <a:pt x="557821" y="3410638"/>
                  </a:cubicBezTo>
                  <a:cubicBezTo>
                    <a:pt x="1046456" y="4117673"/>
                    <a:pt x="1570966" y="4419318"/>
                    <a:pt x="2311576" y="4419318"/>
                  </a:cubicBezTo>
                  <a:cubicBezTo>
                    <a:pt x="2797638" y="4419318"/>
                    <a:pt x="3154270" y="4173582"/>
                    <a:pt x="3642904" y="3798771"/>
                  </a:cubicBezTo>
                  <a:cubicBezTo>
                    <a:pt x="3697493" y="3756891"/>
                    <a:pt x="3752083" y="3715513"/>
                    <a:pt x="3804925" y="3675549"/>
                  </a:cubicBezTo>
                  <a:cubicBezTo>
                    <a:pt x="4091340" y="3458676"/>
                    <a:pt x="4361821" y="3253812"/>
                    <a:pt x="4541833" y="3031387"/>
                  </a:cubicBezTo>
                  <a:cubicBezTo>
                    <a:pt x="4713928" y="2818753"/>
                    <a:pt x="4790724" y="2605411"/>
                    <a:pt x="4790724" y="2339591"/>
                  </a:cubicBezTo>
                  <a:cubicBezTo>
                    <a:pt x="4790724" y="1673328"/>
                    <a:pt x="4592311" y="1074276"/>
                    <a:pt x="4231976" y="652741"/>
                  </a:cubicBezTo>
                  <a:cubicBezTo>
                    <a:pt x="4055667" y="446564"/>
                    <a:pt x="3844197" y="286306"/>
                    <a:pt x="3603426" y="176507"/>
                  </a:cubicBezTo>
                  <a:cubicBezTo>
                    <a:pt x="3346516" y="59441"/>
                    <a:pt x="3056606" y="0"/>
                    <a:pt x="274161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extBox 1">
            <a:extLst>
              <a:ext uri="{FF2B5EF4-FFF2-40B4-BE49-F238E27FC236}">
                <a16:creationId xmlns:a16="http://schemas.microsoft.com/office/drawing/2014/main" id="{DB59729B-65F0-3DBC-D507-5BBFBF6CE415}"/>
              </a:ext>
            </a:extLst>
          </p:cNvPr>
          <p:cNvSpPr txBox="1"/>
          <p:nvPr/>
        </p:nvSpPr>
        <p:spPr>
          <a:xfrm>
            <a:off x="3422392" y="5423941"/>
            <a:ext cx="3438058" cy="1200329"/>
          </a:xfrm>
          <a:prstGeom prst="rect">
            <a:avLst/>
          </a:prstGeom>
          <a:noFill/>
        </p:spPr>
        <p:txBody>
          <a:bodyPr wrap="square">
            <a:spAutoFit/>
          </a:bodyPr>
          <a:lstStyle/>
          <a:p>
            <a:pPr algn="ctr"/>
            <a:r>
              <a:rPr lang="nl-NL" sz="3600" spc="-150" dirty="0">
                <a:solidFill>
                  <a:schemeClr val="bg1"/>
                </a:solidFill>
                <a:latin typeface="Passion One" panose="02000506080000020004" pitchFamily="2" charset="77"/>
              </a:rPr>
              <a:t>YULIYA KHADASEVICH</a:t>
            </a:r>
          </a:p>
        </p:txBody>
      </p:sp>
      <p:grpSp>
        <p:nvGrpSpPr>
          <p:cNvPr id="4" name="Groep 25">
            <a:extLst>
              <a:ext uri="{FF2B5EF4-FFF2-40B4-BE49-F238E27FC236}">
                <a16:creationId xmlns:a16="http://schemas.microsoft.com/office/drawing/2014/main" id="{94A86547-8203-C88A-ED2E-9F5268DF31D1}"/>
              </a:ext>
            </a:extLst>
          </p:cNvPr>
          <p:cNvGrpSpPr/>
          <p:nvPr/>
        </p:nvGrpSpPr>
        <p:grpSpPr>
          <a:xfrm>
            <a:off x="4109312" y="3501991"/>
            <a:ext cx="1920086" cy="1814019"/>
            <a:chOff x="6236072" y="528141"/>
            <a:chExt cx="5132588" cy="4783750"/>
          </a:xfrm>
        </p:grpSpPr>
        <p:sp>
          <p:nvSpPr>
            <p:cNvPr id="5" name="Freeform: Shape 28">
              <a:extLst>
                <a:ext uri="{FF2B5EF4-FFF2-40B4-BE49-F238E27FC236}">
                  <a16:creationId xmlns:a16="http://schemas.microsoft.com/office/drawing/2014/main" id="{E6411F74-7899-EDF6-A428-4063D2D35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36072" y="528141"/>
              <a:ext cx="5132588" cy="4783750"/>
            </a:xfrm>
            <a:custGeom>
              <a:avLst/>
              <a:gdLst>
                <a:gd name="connsiteX0" fmla="*/ 2149225 w 4906943"/>
                <a:gd name="connsiteY0" fmla="*/ 113 h 4573441"/>
                <a:gd name="connsiteX1" fmla="*/ 2935612 w 4906943"/>
                <a:gd name="connsiteY1" fmla="*/ 117837 h 4573441"/>
                <a:gd name="connsiteX2" fmla="*/ 3895086 w 4906943"/>
                <a:gd name="connsiteY2" fmla="*/ 580697 h 4573441"/>
                <a:gd name="connsiteX3" fmla="*/ 4594348 w 4906943"/>
                <a:gd name="connsiteY3" fmla="*/ 1307996 h 4573441"/>
                <a:gd name="connsiteX4" fmla="*/ 4902754 w 4906943"/>
                <a:gd name="connsiteY4" fmla="*/ 2198627 h 4573441"/>
                <a:gd name="connsiteX5" fmla="*/ 4598165 w 4906943"/>
                <a:gd name="connsiteY5" fmla="*/ 3077314 h 4573441"/>
                <a:gd name="connsiteX6" fmla="*/ 4430895 w 4906943"/>
                <a:gd name="connsiteY6" fmla="*/ 3362390 h 4573441"/>
                <a:gd name="connsiteX7" fmla="*/ 2732780 w 4906943"/>
                <a:gd name="connsiteY7" fmla="*/ 4568073 h 4573441"/>
                <a:gd name="connsiteX8" fmla="*/ 1317549 w 4906943"/>
                <a:gd name="connsiteY8" fmla="*/ 4041543 h 4573441"/>
                <a:gd name="connsiteX9" fmla="*/ 1140977 w 4906943"/>
                <a:gd name="connsiteY9" fmla="*/ 3927852 h 4573441"/>
                <a:gd name="connsiteX10" fmla="*/ 330268 w 4906943"/>
                <a:gd name="connsiteY10" fmla="*/ 3323684 h 4573441"/>
                <a:gd name="connsiteX11" fmla="*/ 13299 w 4906943"/>
                <a:gd name="connsiteY11" fmla="*/ 2626399 h 4573441"/>
                <a:gd name="connsiteX12" fmla="*/ 430069 w 4906943"/>
                <a:gd name="connsiteY12" fmla="*/ 822081 h 4573441"/>
                <a:gd name="connsiteX13" fmla="*/ 1028238 w 4906943"/>
                <a:gd name="connsiteY13" fmla="*/ 270645 h 4573441"/>
                <a:gd name="connsiteX14" fmla="*/ 1891755 w 4906943"/>
                <a:gd name="connsiteY14" fmla="*/ 10114 h 4573441"/>
                <a:gd name="connsiteX15" fmla="*/ 2149225 w 4906943"/>
                <a:gd name="connsiteY15" fmla="*/ 113 h 45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6943" h="4573441">
                  <a:moveTo>
                    <a:pt x="2149225" y="113"/>
                  </a:moveTo>
                  <a:cubicBezTo>
                    <a:pt x="2408335" y="2466"/>
                    <a:pt x="2671888" y="41836"/>
                    <a:pt x="2935612" y="117837"/>
                  </a:cubicBezTo>
                  <a:cubicBezTo>
                    <a:pt x="3278006" y="216280"/>
                    <a:pt x="3609720" y="376366"/>
                    <a:pt x="3895086" y="580697"/>
                  </a:cubicBezTo>
                  <a:cubicBezTo>
                    <a:pt x="4185410" y="788510"/>
                    <a:pt x="4420710" y="1033285"/>
                    <a:pt x="4594348" y="1307996"/>
                  </a:cubicBezTo>
                  <a:cubicBezTo>
                    <a:pt x="4771800" y="1588822"/>
                    <a:pt x="4875618" y="1888468"/>
                    <a:pt x="4902754" y="2198627"/>
                  </a:cubicBezTo>
                  <a:cubicBezTo>
                    <a:pt x="4930082" y="2510992"/>
                    <a:pt x="4823176" y="2704163"/>
                    <a:pt x="4598165" y="3077314"/>
                  </a:cubicBezTo>
                  <a:cubicBezTo>
                    <a:pt x="4543872" y="3167312"/>
                    <a:pt x="4487736" y="3260430"/>
                    <a:pt x="4430895" y="3362390"/>
                  </a:cubicBezTo>
                  <a:cubicBezTo>
                    <a:pt x="3996526" y="4141379"/>
                    <a:pt x="3488653" y="4501943"/>
                    <a:pt x="2732780" y="4568073"/>
                  </a:cubicBezTo>
                  <a:cubicBezTo>
                    <a:pt x="2236701" y="4611475"/>
                    <a:pt x="1850359" y="4387739"/>
                    <a:pt x="1317549" y="4041543"/>
                  </a:cubicBezTo>
                  <a:cubicBezTo>
                    <a:pt x="1258025" y="4002859"/>
                    <a:pt x="1198545" y="3964699"/>
                    <a:pt x="1140977" y="3927852"/>
                  </a:cubicBezTo>
                  <a:cubicBezTo>
                    <a:pt x="828926" y="3727866"/>
                    <a:pt x="534229" y="3538946"/>
                    <a:pt x="330268" y="3323684"/>
                  </a:cubicBezTo>
                  <a:cubicBezTo>
                    <a:pt x="135278" y="3117898"/>
                    <a:pt x="37487" y="2902868"/>
                    <a:pt x="13299" y="2626399"/>
                  </a:cubicBezTo>
                  <a:cubicBezTo>
                    <a:pt x="-47327" y="1933444"/>
                    <a:pt x="100666" y="1292677"/>
                    <a:pt x="430069" y="822081"/>
                  </a:cubicBezTo>
                  <a:cubicBezTo>
                    <a:pt x="591251" y="591902"/>
                    <a:pt x="792497" y="406341"/>
                    <a:pt x="1028238" y="270645"/>
                  </a:cubicBezTo>
                  <a:cubicBezTo>
                    <a:pt x="1279791" y="125949"/>
                    <a:pt x="1570268" y="38240"/>
                    <a:pt x="1891755" y="10114"/>
                  </a:cubicBezTo>
                  <a:cubicBezTo>
                    <a:pt x="1976979" y="2658"/>
                    <a:pt x="2062855" y="-671"/>
                    <a:pt x="2149225" y="113"/>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Afbeelding 5">
              <a:extLst>
                <a:ext uri="{FF2B5EF4-FFF2-40B4-BE49-F238E27FC236}">
                  <a16:creationId xmlns:a16="http://schemas.microsoft.com/office/drawing/2014/main" id="{C2E87E4D-AC95-0FB0-AFC1-700A370CE7FA}"/>
                </a:ext>
              </a:extLst>
            </p:cNvPr>
            <p:cNvPicPr>
              <a:picLocks noChangeAspect="1"/>
            </p:cNvPicPr>
            <p:nvPr/>
          </p:nvPicPr>
          <p:blipFill>
            <a:blip r:embed="rId5"/>
            <a:srcRect t="3247" b="3247"/>
            <a:stretch/>
          </p:blipFill>
          <p:spPr>
            <a:xfrm>
              <a:off x="6391080" y="656795"/>
              <a:ext cx="4790725" cy="4419319"/>
            </a:xfrm>
            <a:custGeom>
              <a:avLst/>
              <a:gdLst/>
              <a:ahLst/>
              <a:cxnLst/>
              <a:rect l="l" t="t" r="r" b="b"/>
              <a:pathLst>
                <a:path w="4790724" h="4419318">
                  <a:moveTo>
                    <a:pt x="2049114" y="0"/>
                  </a:moveTo>
                  <a:cubicBezTo>
                    <a:pt x="2383128" y="0"/>
                    <a:pt x="2721666" y="63883"/>
                    <a:pt x="3054960" y="189928"/>
                  </a:cubicBezTo>
                  <a:cubicBezTo>
                    <a:pt x="3379517" y="312444"/>
                    <a:pt x="3688445" y="492886"/>
                    <a:pt x="3948543" y="711677"/>
                  </a:cubicBezTo>
                  <a:cubicBezTo>
                    <a:pt x="4213165" y="934203"/>
                    <a:pt x="4421139" y="1187406"/>
                    <a:pt x="4566608" y="1464024"/>
                  </a:cubicBezTo>
                  <a:cubicBezTo>
                    <a:pt x="4715266" y="1746796"/>
                    <a:pt x="4790724" y="2041379"/>
                    <a:pt x="4790724" y="2339591"/>
                  </a:cubicBezTo>
                  <a:cubicBezTo>
                    <a:pt x="4790724" y="2639925"/>
                    <a:pt x="4670339" y="2815320"/>
                    <a:pt x="4419803" y="3152589"/>
                  </a:cubicBezTo>
                  <a:cubicBezTo>
                    <a:pt x="4359353" y="3233931"/>
                    <a:pt x="4296847" y="3318096"/>
                    <a:pt x="4232903" y="3410638"/>
                  </a:cubicBezTo>
                  <a:cubicBezTo>
                    <a:pt x="3744268" y="4117673"/>
                    <a:pt x="3219758" y="4419318"/>
                    <a:pt x="2479148" y="4419318"/>
                  </a:cubicBezTo>
                  <a:cubicBezTo>
                    <a:pt x="1993086" y="4419318"/>
                    <a:pt x="1636454" y="4173582"/>
                    <a:pt x="1147820" y="3798771"/>
                  </a:cubicBezTo>
                  <a:cubicBezTo>
                    <a:pt x="1093231" y="3756891"/>
                    <a:pt x="1038641" y="3715513"/>
                    <a:pt x="985799" y="3675549"/>
                  </a:cubicBezTo>
                  <a:cubicBezTo>
                    <a:pt x="699385" y="3458676"/>
                    <a:pt x="428903" y="3253812"/>
                    <a:pt x="248892" y="3031387"/>
                  </a:cubicBezTo>
                  <a:cubicBezTo>
                    <a:pt x="76796" y="2818753"/>
                    <a:pt x="0" y="2605411"/>
                    <a:pt x="0" y="2339591"/>
                  </a:cubicBezTo>
                  <a:cubicBezTo>
                    <a:pt x="0" y="1673328"/>
                    <a:pt x="198414" y="1074276"/>
                    <a:pt x="558748" y="652741"/>
                  </a:cubicBezTo>
                  <a:cubicBezTo>
                    <a:pt x="735057" y="446564"/>
                    <a:pt x="946527" y="286306"/>
                    <a:pt x="1187298" y="176507"/>
                  </a:cubicBezTo>
                  <a:cubicBezTo>
                    <a:pt x="1444208" y="59441"/>
                    <a:pt x="1734119" y="0"/>
                    <a:pt x="2049114" y="0"/>
                  </a:cubicBezTo>
                  <a:close/>
                </a:path>
              </a:pathLst>
            </a:custGeom>
          </p:spPr>
        </p:pic>
        <p:sp>
          <p:nvSpPr>
            <p:cNvPr id="15" name="Freeform: Shape 30">
              <a:extLst>
                <a:ext uri="{FF2B5EF4-FFF2-40B4-BE49-F238E27FC236}">
                  <a16:creationId xmlns:a16="http://schemas.microsoft.com/office/drawing/2014/main" id="{8F3FC3F4-ACDE-B64F-4A2E-8826F6B6E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391079" y="656794"/>
              <a:ext cx="4790724" cy="4419318"/>
            </a:xfrm>
            <a:custGeom>
              <a:avLst/>
              <a:gdLst>
                <a:gd name="connsiteX0" fmla="*/ 2696292 w 4790724"/>
                <a:gd name="connsiteY0" fmla="*/ 63611 h 4419318"/>
                <a:gd name="connsiteX1" fmla="*/ 3507209 w 4790724"/>
                <a:gd name="connsiteY1" fmla="*/ 230744 h 4419318"/>
                <a:gd name="connsiteX2" fmla="*/ 4098637 w 4790724"/>
                <a:gd name="connsiteY2" fmla="*/ 681688 h 4419318"/>
                <a:gd name="connsiteX3" fmla="*/ 4624385 w 4790724"/>
                <a:gd name="connsiteY3" fmla="*/ 2278959 h 4419318"/>
                <a:gd name="connsiteX4" fmla="*/ 4390193 w 4790724"/>
                <a:gd name="connsiteY4" fmla="*/ 2934017 h 4419318"/>
                <a:gd name="connsiteX5" fmla="*/ 3696808 w 4790724"/>
                <a:gd name="connsiteY5" fmla="*/ 3543971 h 4419318"/>
                <a:gd name="connsiteX6" fmla="*/ 3544356 w 4790724"/>
                <a:gd name="connsiteY6" fmla="*/ 3660651 h 4419318"/>
                <a:gd name="connsiteX7" fmla="*/ 2291656 w 4790724"/>
                <a:gd name="connsiteY7" fmla="*/ 4248243 h 4419318"/>
                <a:gd name="connsiteX8" fmla="*/ 641478 w 4790724"/>
                <a:gd name="connsiteY8" fmla="*/ 3293129 h 4419318"/>
                <a:gd name="connsiteX9" fmla="*/ 465617 w 4790724"/>
                <a:gd name="connsiteY9" fmla="*/ 3048783 h 4419318"/>
                <a:gd name="connsiteX10" fmla="*/ 116602 w 4790724"/>
                <a:gd name="connsiteY10" fmla="*/ 2278959 h 4419318"/>
                <a:gd name="connsiteX11" fmla="*/ 327481 w 4790724"/>
                <a:gd name="connsiteY11" fmla="*/ 1449889 h 4419318"/>
                <a:gd name="connsiteX12" fmla="*/ 909044 w 4790724"/>
                <a:gd name="connsiteY12" fmla="*/ 737494 h 4419318"/>
                <a:gd name="connsiteX13" fmla="*/ 1749852 w 4790724"/>
                <a:gd name="connsiteY13" fmla="*/ 243453 h 4419318"/>
                <a:gd name="connsiteX14" fmla="*/ 2696292 w 4790724"/>
                <a:gd name="connsiteY14" fmla="*/ 63611 h 4419318"/>
                <a:gd name="connsiteX15" fmla="*/ 2741610 w 4790724"/>
                <a:gd name="connsiteY15" fmla="*/ 0 h 4419318"/>
                <a:gd name="connsiteX16" fmla="*/ 1735764 w 4790724"/>
                <a:gd name="connsiteY16" fmla="*/ 189928 h 4419318"/>
                <a:gd name="connsiteX17" fmla="*/ 842181 w 4790724"/>
                <a:gd name="connsiteY17" fmla="*/ 711677 h 4419318"/>
                <a:gd name="connsiteX18" fmla="*/ 224116 w 4790724"/>
                <a:gd name="connsiteY18" fmla="*/ 1464024 h 4419318"/>
                <a:gd name="connsiteX19" fmla="*/ 0 w 4790724"/>
                <a:gd name="connsiteY19" fmla="*/ 2339591 h 4419318"/>
                <a:gd name="connsiteX20" fmla="*/ 370921 w 4790724"/>
                <a:gd name="connsiteY20" fmla="*/ 3152589 h 4419318"/>
                <a:gd name="connsiteX21" fmla="*/ 557821 w 4790724"/>
                <a:gd name="connsiteY21" fmla="*/ 3410638 h 4419318"/>
                <a:gd name="connsiteX22" fmla="*/ 2311576 w 4790724"/>
                <a:gd name="connsiteY22" fmla="*/ 4419318 h 4419318"/>
                <a:gd name="connsiteX23" fmla="*/ 3642904 w 4790724"/>
                <a:gd name="connsiteY23" fmla="*/ 3798771 h 4419318"/>
                <a:gd name="connsiteX24" fmla="*/ 3804925 w 4790724"/>
                <a:gd name="connsiteY24" fmla="*/ 3675549 h 4419318"/>
                <a:gd name="connsiteX25" fmla="*/ 4541833 w 4790724"/>
                <a:gd name="connsiteY25" fmla="*/ 3031387 h 4419318"/>
                <a:gd name="connsiteX26" fmla="*/ 4790724 w 4790724"/>
                <a:gd name="connsiteY26" fmla="*/ 2339591 h 4419318"/>
                <a:gd name="connsiteX27" fmla="*/ 4231976 w 4790724"/>
                <a:gd name="connsiteY27" fmla="*/ 652741 h 4419318"/>
                <a:gd name="connsiteX28" fmla="*/ 3603426 w 4790724"/>
                <a:gd name="connsiteY28" fmla="*/ 176507 h 4419318"/>
                <a:gd name="connsiteX29" fmla="*/ 2741610 w 4790724"/>
                <a:gd name="connsiteY29" fmla="*/ 0 h 441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90724" h="4419318">
                  <a:moveTo>
                    <a:pt x="2696292" y="63611"/>
                  </a:moveTo>
                  <a:cubicBezTo>
                    <a:pt x="2992684" y="63611"/>
                    <a:pt x="3265472" y="119895"/>
                    <a:pt x="3507209" y="230744"/>
                  </a:cubicBezTo>
                  <a:cubicBezTo>
                    <a:pt x="3733760" y="334713"/>
                    <a:pt x="3932741" y="486461"/>
                    <a:pt x="4098637" y="681688"/>
                  </a:cubicBezTo>
                  <a:cubicBezTo>
                    <a:pt x="4437689" y="1080838"/>
                    <a:pt x="4624385" y="1648078"/>
                    <a:pt x="4624385" y="2278959"/>
                  </a:cubicBezTo>
                  <a:cubicBezTo>
                    <a:pt x="4624385" y="2530663"/>
                    <a:pt x="4552124" y="2732675"/>
                    <a:pt x="4390193" y="2934017"/>
                  </a:cubicBezTo>
                  <a:cubicBezTo>
                    <a:pt x="4220813" y="3144631"/>
                    <a:pt x="3966306" y="3338616"/>
                    <a:pt x="3696808" y="3543971"/>
                  </a:cubicBezTo>
                  <a:cubicBezTo>
                    <a:pt x="3647086" y="3581814"/>
                    <a:pt x="3595720" y="3620994"/>
                    <a:pt x="3544356" y="3660651"/>
                  </a:cubicBezTo>
                  <a:cubicBezTo>
                    <a:pt x="3084580" y="4015557"/>
                    <a:pt x="2749011" y="4248243"/>
                    <a:pt x="2291656" y="4248243"/>
                  </a:cubicBezTo>
                  <a:cubicBezTo>
                    <a:pt x="1594787" y="4248243"/>
                    <a:pt x="1101254" y="3962617"/>
                    <a:pt x="641478" y="3293129"/>
                  </a:cubicBezTo>
                  <a:cubicBezTo>
                    <a:pt x="581310" y="3205501"/>
                    <a:pt x="522496" y="3125806"/>
                    <a:pt x="465617" y="3048783"/>
                  </a:cubicBezTo>
                  <a:cubicBezTo>
                    <a:pt x="229877" y="2729425"/>
                    <a:pt x="116602" y="2563344"/>
                    <a:pt x="116602" y="2278959"/>
                  </a:cubicBezTo>
                  <a:cubicBezTo>
                    <a:pt x="116602" y="1996583"/>
                    <a:pt x="187604" y="1717645"/>
                    <a:pt x="327481" y="1449889"/>
                  </a:cubicBezTo>
                  <a:cubicBezTo>
                    <a:pt x="464359" y="1187960"/>
                    <a:pt x="660050" y="948204"/>
                    <a:pt x="909044" y="737494"/>
                  </a:cubicBezTo>
                  <a:cubicBezTo>
                    <a:pt x="1153780" y="530323"/>
                    <a:pt x="1444463" y="359463"/>
                    <a:pt x="1749852" y="243453"/>
                  </a:cubicBezTo>
                  <a:cubicBezTo>
                    <a:pt x="2063461" y="124101"/>
                    <a:pt x="2382005" y="63611"/>
                    <a:pt x="2696292" y="63611"/>
                  </a:cubicBezTo>
                  <a:close/>
                  <a:moveTo>
                    <a:pt x="2741610" y="0"/>
                  </a:moveTo>
                  <a:cubicBezTo>
                    <a:pt x="2407596" y="0"/>
                    <a:pt x="2069058" y="63883"/>
                    <a:pt x="1735764" y="189928"/>
                  </a:cubicBezTo>
                  <a:cubicBezTo>
                    <a:pt x="1411207" y="312444"/>
                    <a:pt x="1102279" y="492885"/>
                    <a:pt x="842181" y="711677"/>
                  </a:cubicBezTo>
                  <a:cubicBezTo>
                    <a:pt x="577559" y="934203"/>
                    <a:pt x="369585" y="1187406"/>
                    <a:pt x="224116" y="1464024"/>
                  </a:cubicBezTo>
                  <a:cubicBezTo>
                    <a:pt x="75458" y="1746796"/>
                    <a:pt x="0" y="2041379"/>
                    <a:pt x="0" y="2339591"/>
                  </a:cubicBezTo>
                  <a:cubicBezTo>
                    <a:pt x="0" y="2639925"/>
                    <a:pt x="120385" y="2815320"/>
                    <a:pt x="370921" y="3152589"/>
                  </a:cubicBezTo>
                  <a:cubicBezTo>
                    <a:pt x="431371" y="3233931"/>
                    <a:pt x="493877" y="3318096"/>
                    <a:pt x="557821" y="3410638"/>
                  </a:cubicBezTo>
                  <a:cubicBezTo>
                    <a:pt x="1046456" y="4117673"/>
                    <a:pt x="1570966" y="4419318"/>
                    <a:pt x="2311576" y="4419318"/>
                  </a:cubicBezTo>
                  <a:cubicBezTo>
                    <a:pt x="2797638" y="4419318"/>
                    <a:pt x="3154270" y="4173582"/>
                    <a:pt x="3642904" y="3798771"/>
                  </a:cubicBezTo>
                  <a:cubicBezTo>
                    <a:pt x="3697493" y="3756891"/>
                    <a:pt x="3752083" y="3715513"/>
                    <a:pt x="3804925" y="3675549"/>
                  </a:cubicBezTo>
                  <a:cubicBezTo>
                    <a:pt x="4091340" y="3458676"/>
                    <a:pt x="4361821" y="3253812"/>
                    <a:pt x="4541833" y="3031387"/>
                  </a:cubicBezTo>
                  <a:cubicBezTo>
                    <a:pt x="4713928" y="2818753"/>
                    <a:pt x="4790724" y="2605411"/>
                    <a:pt x="4790724" y="2339591"/>
                  </a:cubicBezTo>
                  <a:cubicBezTo>
                    <a:pt x="4790724" y="1673328"/>
                    <a:pt x="4592311" y="1074276"/>
                    <a:pt x="4231976" y="652741"/>
                  </a:cubicBezTo>
                  <a:cubicBezTo>
                    <a:pt x="4055667" y="446564"/>
                    <a:pt x="3844197" y="286306"/>
                    <a:pt x="3603426" y="176507"/>
                  </a:cubicBezTo>
                  <a:cubicBezTo>
                    <a:pt x="3346516" y="59441"/>
                    <a:pt x="3056606" y="0"/>
                    <a:pt x="274161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0E29A29F-5AAA-085C-F384-F6557F1562A7}"/>
                  </a:ext>
                </a:extLst>
              </p:cNvPr>
              <p:cNvGraphicFramePr>
                <a:graphicFrameLocks noChangeAspect="1"/>
              </p:cNvGraphicFramePr>
              <p:nvPr/>
            </p:nvGraphicFramePr>
            <p:xfrm>
              <a:off x="1875005" y="1556428"/>
              <a:ext cx="5370763" cy="1485531"/>
            </p:xfrm>
            <a:graphic>
              <a:graphicData uri="http://schemas.microsoft.com/office/drawing/2017/model3d">
                <am3d:model3d r:embed="rId6">
                  <am3d:spPr>
                    <a:xfrm>
                      <a:off x="0" y="0"/>
                      <a:ext cx="5370763" cy="1485531"/>
                    </a:xfrm>
                    <a:prstGeom prst="rect">
                      <a:avLst/>
                    </a:prstGeom>
                    <a:noFill/>
                  </am3d:spPr>
                  <am3d:camera>
                    <am3d:pos x="0" y="0" z="53904564"/>
                    <am3d:up dx="0" dy="36000000" dz="0"/>
                    <am3d:lookAt x="0" y="0" z="0"/>
                    <am3d:perspective fov="2700000"/>
                  </am3d:camera>
                  <am3d:trans>
                    <am3d:meterPerModelUnit n="79" d="1000000"/>
                    <am3d:preTrans dx="-101986701" dy="-4014320" dz="-19480663"/>
                    <am3d:scale>
                      <am3d:sx n="1000000" d="1000000"/>
                      <am3d:sy n="1000000" d="1000000"/>
                      <am3d:sz n="1000000" d="1000000"/>
                    </am3d:scale>
                    <am3d:rot ax="39389" ay="-1347984" az="10784948"/>
                    <am3d:postTrans dx="0" dy="0" dz="0"/>
                  </am3d:trans>
                  <am3d:raster rName="Office3DRenderer" rVer="16.0.8326">
                    <am3d:blip r:embed="rId7"/>
                  </am3d:raster>
                  <am3d:objViewport viewportSz="6767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0E29A29F-5AAA-085C-F384-F6557F1562A7}"/>
                  </a:ext>
                </a:extLst>
              </p:cNvPr>
              <p:cNvPicPr>
                <a:picLocks noGrp="1" noRot="1" noChangeAspect="1" noMove="1" noResize="1" noEditPoints="1" noAdjustHandles="1" noChangeArrowheads="1" noChangeShapeType="1" noCrop="1"/>
              </p:cNvPicPr>
              <p:nvPr/>
            </p:nvPicPr>
            <p:blipFill>
              <a:blip r:embed="rId7"/>
              <a:stretch>
                <a:fillRect/>
              </a:stretch>
            </p:blipFill>
            <p:spPr>
              <a:xfrm>
                <a:off x="1875005" y="1556428"/>
                <a:ext cx="5370763" cy="1485531"/>
              </a:xfrm>
              <a:prstGeom prst="rect">
                <a:avLst/>
              </a:prstGeom>
              <a:noFill/>
            </p:spPr>
          </p:pic>
        </mc:Fallback>
      </mc:AlternateContent>
    </p:spTree>
    <p:extLst>
      <p:ext uri="{BB962C8B-B14F-4D97-AF65-F5344CB8AC3E}">
        <p14:creationId xmlns:p14="http://schemas.microsoft.com/office/powerpoint/2010/main" val="22126044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additive="sum">
                                        <p:cTn id="8" dur="1000" fill="hold"/>
                                        <p:tgtEl>
                                          <p:spTgt spid="17"/>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17"/>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7"/>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7"/>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1000"/>
                            </p:stCondLst>
                            <p:childTnLst>
                              <p:par>
                                <p:cTn id="13" presetID="0" presetClass="path" presetSubtype="0" accel="50000" decel="50000" fill="hold" nodeType="afterEffect">
                                  <p:stCondLst>
                                    <p:cond delay="0"/>
                                  </p:stCondLst>
                                  <p:childTnLst>
                                    <p:animMotion origin="layout" path="M 3.33333E-6 -1.11111E-6 C 0.01784 0.18889 0.23711 0.49074 0.42226 0.4588 C 0.60755 0.42662 1.01132 0.05857 1.11119 -0.19305 " pathEditMode="relative" rAng="0" ptsTypes="AAA">
                                      <p:cBhvr>
                                        <p:cTn id="14" dur="5000" fill="hold"/>
                                        <p:tgtEl>
                                          <p:spTgt spid="17"/>
                                        </p:tgtEl>
                                        <p:attrNameLst>
                                          <p:attrName>ppt_x</p:attrName>
                                          <p:attrName>ppt_y</p:attrName>
                                        </p:attrNameLst>
                                      </p:cBhvr>
                                      <p:rCtr x="55560" y="13403"/>
                                    </p:animMotion>
                                  </p:childTnLst>
                                </p:cTn>
                              </p:par>
                              <p:par>
                                <p:cTn id="15" presetID="38" presetClass="emph" presetSubtype="1024" fill="hold" nodeType="withEffect">
                                  <p:stCondLst>
                                    <p:cond delay="0"/>
                                  </p:stCondLst>
                                  <p:childTnLst>
                                    <p:anim calcmode="lin" valueType="num">
                                      <p:cBhvr additive="sum">
                                        <p:cTn id="16" dur="5000" fill="hold"/>
                                        <p:tgtEl>
                                          <p:spTgt spid="17"/>
                                        </p:tgtEl>
                                        <p:attrNameLst>
                                          <p:attrName>3d.view.rotation.x</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lIns="91440" tIns="45720" rIns="91440" bIns="45720" rtlCol="0" anchor="ctr">
              <a:noAutofit/>
            </a:bodyPr>
            <a:lstStyle/>
            <a:p>
              <a:pPr algn="ctr"/>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3</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7344252" cy="923330"/>
          </a:xfrm>
          <a:prstGeom prst="rect">
            <a:avLst/>
          </a:prstGeom>
          <a:noFill/>
        </p:spPr>
        <p:txBody>
          <a:bodyPr wrap="square" lIns="91440" tIns="45720" rIns="91440" bIns="45720" rtlCol="0" anchor="t">
            <a:spAutoFit/>
          </a:bodyPr>
          <a:lstStyle/>
          <a:p>
            <a:r>
              <a:rPr lang="en-US" dirty="0">
                <a:solidFill>
                  <a:schemeClr val="bg1"/>
                </a:solidFill>
                <a:effectLst>
                  <a:outerShdw blurRad="50800" dist="38100" dir="2700000" algn="tl" rotWithShape="0">
                    <a:prstClr val="black">
                      <a:alpha val="79708"/>
                    </a:prstClr>
                  </a:outerShdw>
                </a:effectLst>
                <a:latin typeface="Impact"/>
              </a:rPr>
              <a:t>10 WAYS • </a:t>
            </a:r>
            <a:r>
              <a:rPr lang="en-US" sz="1800" dirty="0">
                <a:solidFill>
                  <a:schemeClr val="bg1"/>
                </a:solidFill>
                <a:effectLst>
                  <a:outerShdw blurRad="50800" dist="38100" dir="2700000" algn="tl" rotWithShape="0">
                    <a:prstClr val="black">
                      <a:alpha val="79708"/>
                    </a:prstClr>
                  </a:outerShdw>
                </a:effectLst>
                <a:latin typeface="Impact"/>
              </a:rPr>
              <a:t>PROMPT ENGINEERING </a:t>
            </a:r>
          </a:p>
          <a:p>
            <a:r>
              <a:rPr lang="en-US" sz="3600" dirty="0">
                <a:solidFill>
                  <a:schemeClr val="bg1"/>
                </a:solidFill>
                <a:effectLst>
                  <a:outerShdw blurRad="50800" dist="38100" dir="2700000" algn="tl" rotWithShape="0">
                    <a:prstClr val="black">
                      <a:alpha val="79708"/>
                    </a:prstClr>
                  </a:outerShdw>
                </a:effectLst>
                <a:latin typeface="Impact"/>
              </a:rPr>
              <a:t>BASIC TECHNIQUES</a:t>
            </a:r>
            <a:endPar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
        <p:nvSpPr>
          <p:cNvPr id="3" name="TextBox 2">
            <a:extLst>
              <a:ext uri="{FF2B5EF4-FFF2-40B4-BE49-F238E27FC236}">
                <a16:creationId xmlns:a16="http://schemas.microsoft.com/office/drawing/2014/main" id="{06BD270A-10D4-3C09-23B2-CFF8FC3FFD51}"/>
              </a:ext>
            </a:extLst>
          </p:cNvPr>
          <p:cNvSpPr txBox="1"/>
          <p:nvPr/>
        </p:nvSpPr>
        <p:spPr>
          <a:xfrm>
            <a:off x="1703495" y="2105418"/>
            <a:ext cx="40613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F5FB81"/>
                </a:solidFill>
                <a:latin typeface="Aptos"/>
                <a:cs typeface="Arial"/>
              </a:rPr>
              <a:t>Zero-shot prompting</a:t>
            </a:r>
            <a:endParaRPr lang="en-US" sz="2800" dirty="0">
              <a:solidFill>
                <a:srgbClr val="F5FB81"/>
              </a:solidFill>
              <a:latin typeface="Aptos"/>
            </a:endParaRPr>
          </a:p>
        </p:txBody>
      </p:sp>
      <p:sp>
        <p:nvSpPr>
          <p:cNvPr id="5" name="TextBox 4">
            <a:extLst>
              <a:ext uri="{FF2B5EF4-FFF2-40B4-BE49-F238E27FC236}">
                <a16:creationId xmlns:a16="http://schemas.microsoft.com/office/drawing/2014/main" id="{6882435A-F34E-95C5-A188-90186EB2BE74}"/>
              </a:ext>
            </a:extLst>
          </p:cNvPr>
          <p:cNvSpPr txBox="1"/>
          <p:nvPr/>
        </p:nvSpPr>
        <p:spPr>
          <a:xfrm>
            <a:off x="1688842" y="3722043"/>
            <a:ext cx="344836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F5FB81"/>
                </a:solidFill>
                <a:latin typeface="Aptos"/>
                <a:cs typeface="Arial"/>
              </a:rPr>
              <a:t>One-shot and </a:t>
            </a:r>
          </a:p>
          <a:p>
            <a:r>
              <a:rPr lang="en-US" sz="2800" b="1" dirty="0">
                <a:solidFill>
                  <a:srgbClr val="F5FB81"/>
                </a:solidFill>
                <a:latin typeface="Aptos"/>
                <a:cs typeface="Arial"/>
              </a:rPr>
              <a:t>Few-shot prompting</a:t>
            </a:r>
          </a:p>
        </p:txBody>
      </p:sp>
      <p:pic>
        <p:nvPicPr>
          <p:cNvPr id="7" name="Picture 6" descr="A black and white text on a black background&#10;&#10;Description automatically generated">
            <a:extLst>
              <a:ext uri="{FF2B5EF4-FFF2-40B4-BE49-F238E27FC236}">
                <a16:creationId xmlns:a16="http://schemas.microsoft.com/office/drawing/2014/main" id="{F3C65261-5F53-A85D-135D-8E388357D2ED}"/>
              </a:ext>
            </a:extLst>
          </p:cNvPr>
          <p:cNvPicPr>
            <a:picLocks noChangeAspect="1"/>
          </p:cNvPicPr>
          <p:nvPr/>
        </p:nvPicPr>
        <p:blipFill rotWithShape="1">
          <a:blip r:embed="rId4"/>
          <a:srcRect t="1" r="19325" b="70732"/>
          <a:stretch/>
        </p:blipFill>
        <p:spPr>
          <a:xfrm>
            <a:off x="5528658" y="2143255"/>
            <a:ext cx="6061590" cy="108071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92E9CA2-BDF9-BB4D-38E1-A8097F153C9C}"/>
              </a:ext>
            </a:extLst>
          </p:cNvPr>
          <p:cNvPicPr>
            <a:picLocks noChangeAspect="1"/>
          </p:cNvPicPr>
          <p:nvPr/>
        </p:nvPicPr>
        <p:blipFill rotWithShape="1">
          <a:blip r:embed="rId5"/>
          <a:srcRect t="51146"/>
          <a:stretch/>
        </p:blipFill>
        <p:spPr>
          <a:xfrm>
            <a:off x="5586811" y="3722043"/>
            <a:ext cx="6164628" cy="2143498"/>
          </a:xfrm>
          <a:prstGeom prst="rect">
            <a:avLst/>
          </a:prstGeom>
        </p:spPr>
      </p:pic>
      <p:sp>
        <p:nvSpPr>
          <p:cNvPr id="10" name="Rounded Rectangle 9">
            <a:extLst>
              <a:ext uri="{FF2B5EF4-FFF2-40B4-BE49-F238E27FC236}">
                <a16:creationId xmlns:a16="http://schemas.microsoft.com/office/drawing/2014/main" id="{D8ED1B25-9479-86E1-1C44-7895B424AC93}"/>
              </a:ext>
            </a:extLst>
          </p:cNvPr>
          <p:cNvSpPr/>
          <p:nvPr/>
        </p:nvSpPr>
        <p:spPr>
          <a:xfrm>
            <a:off x="5843239" y="4346479"/>
            <a:ext cx="4103649" cy="433665"/>
          </a:xfrm>
          <a:prstGeom prst="roundRect">
            <a:avLst/>
          </a:prstGeom>
          <a:noFill/>
          <a:ln w="28575">
            <a:solidFill>
              <a:srgbClr val="F5FB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5262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0"/>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627332" y="2572879"/>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3</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636574" y="2659558"/>
            <a:ext cx="2928093" cy="1569660"/>
          </a:xfrm>
          <a:prstGeom prst="rect">
            <a:avLst/>
          </a:prstGeom>
          <a:noFill/>
        </p:spPr>
        <p:txBody>
          <a:bodyPr wrap="square" rtlCol="0">
            <a:spAutoFit/>
          </a:bodyPr>
          <a:lstStyle/>
          <a:p>
            <a:r>
              <a:rPr lang="en-US" sz="9600" dirty="0">
                <a:solidFill>
                  <a:schemeClr val="bg1"/>
                </a:solidFill>
                <a:effectLst>
                  <a:outerShdw blurRad="50800" dist="38100" dir="2700000" algn="tl" rotWithShape="0">
                    <a:prstClr val="black">
                      <a:alpha val="79708"/>
                    </a:prstClr>
                  </a:outerShdw>
                </a:effectLst>
                <a:latin typeface="Impact" panose="020B0806030902050204" pitchFamily="34" charset="0"/>
              </a:rPr>
              <a:t>DEMO</a:t>
            </a:r>
            <a:endParaRPr lang="en-US" sz="413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Tree>
    <p:extLst>
      <p:ext uri="{BB962C8B-B14F-4D97-AF65-F5344CB8AC3E}">
        <p14:creationId xmlns:p14="http://schemas.microsoft.com/office/powerpoint/2010/main" val="2911645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030">
          <a:extLst>
            <a:ext uri="{FF2B5EF4-FFF2-40B4-BE49-F238E27FC236}">
              <a16:creationId xmlns:a16="http://schemas.microsoft.com/office/drawing/2014/main" id="{10DA3951-349E-5F02-F4F2-FB39DE893DA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D24873E-1BDB-1CB8-6692-12F3C309405A}"/>
              </a:ext>
            </a:extLst>
          </p:cNvPr>
          <p:cNvSpPr/>
          <p:nvPr/>
        </p:nvSpPr>
        <p:spPr>
          <a:xfrm>
            <a:off x="0" y="-5"/>
            <a:ext cx="12192000" cy="6858000"/>
          </a:xfrm>
          <a:prstGeom prst="rect">
            <a:avLst/>
          </a:prstGeom>
          <a:solidFill>
            <a:srgbClr val="000000">
              <a:alpha val="5829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D471B3-4E87-C569-A185-8D76DD417EDC}"/>
              </a:ext>
            </a:extLst>
          </p:cNvPr>
          <p:cNvSpPr/>
          <p:nvPr/>
        </p:nvSpPr>
        <p:spPr>
          <a:xfrm>
            <a:off x="0" y="-10796"/>
            <a:ext cx="12192000" cy="6858000"/>
          </a:xfrm>
          <a:prstGeom prst="rect">
            <a:avLst/>
          </a:prstGeom>
          <a:solidFill>
            <a:srgbClr val="0000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3" name="Google Shape;6053;p292">
            <a:extLst>
              <a:ext uri="{FF2B5EF4-FFF2-40B4-BE49-F238E27FC236}">
                <a16:creationId xmlns:a16="http://schemas.microsoft.com/office/drawing/2014/main" id="{C45F6FAF-E5A1-B65D-8857-D582FE62AAE6}"/>
              </a:ext>
            </a:extLst>
          </p:cNvPr>
          <p:cNvSpPr txBox="1"/>
          <p:nvPr/>
        </p:nvSpPr>
        <p:spPr>
          <a:xfrm>
            <a:off x="719512" y="2667438"/>
            <a:ext cx="10752976" cy="1491814"/>
          </a:xfrm>
          <a:prstGeom prst="rect">
            <a:avLst/>
          </a:prstGeom>
          <a:noFill/>
          <a:ln>
            <a:noFill/>
          </a:ln>
        </p:spPr>
        <p:txBody>
          <a:bodyPr spcFirstLastPara="1" wrap="square" lIns="91265" tIns="45615" rIns="91265" bIns="45615" anchor="t" anchorCtr="0">
            <a:noAutofit/>
          </a:bodyPr>
          <a:lstStyle/>
          <a:p>
            <a:pPr algn="ctr" defTabSz="1216976">
              <a:lnSpc>
                <a:spcPct val="90000"/>
              </a:lnSpc>
              <a:defRPr/>
            </a:pPr>
            <a:r>
              <a:rPr lang="en-US" sz="12000" b="1" dirty="0">
                <a:solidFill>
                  <a:srgbClr val="FFFFFF"/>
                </a:solidFill>
                <a:latin typeface="Passion One" panose="02000506080000020004" pitchFamily="2" charset="77"/>
              </a:rPr>
              <a:t>TESTING</a:t>
            </a:r>
          </a:p>
        </p:txBody>
      </p:sp>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DC07303B-C0C5-4C1E-D9F7-C1C2042BFD5A}"/>
                  </a:ext>
                </a:extLst>
              </p:cNvPr>
              <p:cNvGraphicFramePr>
                <a:graphicFrameLocks noChangeAspect="1"/>
              </p:cNvGraphicFramePr>
              <p:nvPr>
                <p:extLst>
                  <p:ext uri="{D42A27DB-BD31-4B8C-83A1-F6EECF244321}">
                    <p14:modId xmlns:p14="http://schemas.microsoft.com/office/powerpoint/2010/main" val="1813474755"/>
                  </p:ext>
                </p:extLst>
              </p:nvPr>
            </p:nvGraphicFramePr>
            <p:xfrm>
              <a:off x="-4692082" y="3663988"/>
              <a:ext cx="3186579" cy="1586943"/>
            </p:xfrm>
            <a:graphic>
              <a:graphicData uri="http://schemas.microsoft.com/office/drawing/2017/model3d">
                <am3d:model3d r:embed="rId4">
                  <am3d:spPr>
                    <a:xfrm>
                      <a:off x="0" y="0"/>
                      <a:ext cx="3186579" cy="1586943"/>
                    </a:xfrm>
                    <a:prstGeom prst="rect">
                      <a:avLst/>
                    </a:prstGeom>
                    <a:noFill/>
                  </am3d:spPr>
                  <am3d:camera>
                    <am3d:pos x="0" y="0" z="53904564"/>
                    <am3d:up dx="0" dy="36000000" dz="0"/>
                    <am3d:lookAt x="0" y="0" z="0"/>
                    <am3d:perspective fov="2700000"/>
                  </am3d:camera>
                  <am3d:trans>
                    <am3d:meterPerModelUnit n="79" d="1000000"/>
                    <am3d:preTrans dx="-101986701" dy="-4014320" dz="-19480663"/>
                    <am3d:scale>
                      <am3d:sx n="1000000" d="1000000"/>
                      <am3d:sy n="1000000" d="1000000"/>
                      <am3d:sz n="1000000" d="1000000"/>
                    </am3d:scale>
                    <am3d:rot ax="-9611790" ay="-5044472" az="-1183166"/>
                    <am3d:postTrans dx="0" dy="0" dz="0"/>
                  </am3d:trans>
                  <am3d:raster rName="Office3DRenderer" rVer="16.0.8326">
                    <am3d:blip r:embed="rId5"/>
                  </am3d:raster>
                  <am3d:objViewport viewportSz="71983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DC07303B-C0C5-4C1E-D9F7-C1C2042BFD5A}"/>
                  </a:ext>
                </a:extLst>
              </p:cNvPr>
              <p:cNvPicPr>
                <a:picLocks noGrp="1" noRot="1" noChangeAspect="1" noMove="1" noResize="1" noEditPoints="1" noAdjustHandles="1" noChangeArrowheads="1" noChangeShapeType="1" noCrop="1"/>
              </p:cNvPicPr>
              <p:nvPr/>
            </p:nvPicPr>
            <p:blipFill>
              <a:blip r:embed="rId5"/>
              <a:stretch>
                <a:fillRect/>
              </a:stretch>
            </p:blipFill>
            <p:spPr>
              <a:xfrm>
                <a:off x="-4692082" y="3663988"/>
                <a:ext cx="3186579" cy="1586943"/>
              </a:xfrm>
              <a:prstGeom prst="rect">
                <a:avLst/>
              </a:prstGeom>
              <a:noFill/>
            </p:spPr>
          </p:pic>
        </mc:Fallback>
      </mc:AlternateContent>
      <p:sp>
        <p:nvSpPr>
          <p:cNvPr id="4" name="TextBox 3">
            <a:extLst>
              <a:ext uri="{FF2B5EF4-FFF2-40B4-BE49-F238E27FC236}">
                <a16:creationId xmlns:a16="http://schemas.microsoft.com/office/drawing/2014/main" id="{8D1070AA-B868-6F31-3F7C-44508BAE0719}"/>
              </a:ext>
            </a:extLst>
          </p:cNvPr>
          <p:cNvSpPr txBox="1"/>
          <p:nvPr/>
        </p:nvSpPr>
        <p:spPr>
          <a:xfrm>
            <a:off x="9198429" y="2590800"/>
            <a:ext cx="184731" cy="369332"/>
          </a:xfrm>
          <a:prstGeom prst="rect">
            <a:avLst/>
          </a:prstGeom>
          <a:noFill/>
        </p:spPr>
        <p:txBody>
          <a:bodyPr wrap="none" rtlCol="0">
            <a:spAutoFit/>
          </a:bodyPr>
          <a:lstStyle/>
          <a:p>
            <a:endParaRPr lang="en-NL"/>
          </a:p>
        </p:txBody>
      </p:sp>
      <p:sp>
        <p:nvSpPr>
          <p:cNvPr id="3" name="TextBox 2">
            <a:extLst>
              <a:ext uri="{FF2B5EF4-FFF2-40B4-BE49-F238E27FC236}">
                <a16:creationId xmlns:a16="http://schemas.microsoft.com/office/drawing/2014/main" id="{8DA9DA7E-9BA9-5BF3-BA98-8AC7B1C95861}"/>
              </a:ext>
            </a:extLst>
          </p:cNvPr>
          <p:cNvSpPr txBox="1"/>
          <p:nvPr/>
        </p:nvSpPr>
        <p:spPr>
          <a:xfrm>
            <a:off x="6635262" y="3610708"/>
            <a:ext cx="184731" cy="369332"/>
          </a:xfrm>
          <a:prstGeom prst="rect">
            <a:avLst/>
          </a:prstGeom>
          <a:noFill/>
        </p:spPr>
        <p:txBody>
          <a:bodyPr wrap="none" rtlCol="0">
            <a:spAutoFit/>
          </a:bodyPr>
          <a:lstStyle/>
          <a:p>
            <a:endParaRPr lang="en-NL"/>
          </a:p>
        </p:txBody>
      </p:sp>
      <p:sp>
        <p:nvSpPr>
          <p:cNvPr id="11" name="TextBox 10">
            <a:extLst>
              <a:ext uri="{FF2B5EF4-FFF2-40B4-BE49-F238E27FC236}">
                <a16:creationId xmlns:a16="http://schemas.microsoft.com/office/drawing/2014/main" id="{2B960122-39E9-32B4-D3ED-1B6B15141815}"/>
              </a:ext>
            </a:extLst>
          </p:cNvPr>
          <p:cNvSpPr txBox="1"/>
          <p:nvPr/>
        </p:nvSpPr>
        <p:spPr>
          <a:xfrm>
            <a:off x="4665785" y="4970585"/>
            <a:ext cx="184731" cy="369332"/>
          </a:xfrm>
          <a:prstGeom prst="rect">
            <a:avLst/>
          </a:prstGeom>
          <a:noFill/>
        </p:spPr>
        <p:txBody>
          <a:bodyPr wrap="none" rtlCol="0">
            <a:spAutoFit/>
          </a:bodyPr>
          <a:lstStyle/>
          <a:p>
            <a:endParaRPr lang="en-NL"/>
          </a:p>
        </p:txBody>
      </p:sp>
      <p:sp>
        <p:nvSpPr>
          <p:cNvPr id="12" name="TextBox 11">
            <a:extLst>
              <a:ext uri="{FF2B5EF4-FFF2-40B4-BE49-F238E27FC236}">
                <a16:creationId xmlns:a16="http://schemas.microsoft.com/office/drawing/2014/main" id="{85362D73-3962-AF43-8004-7107752050E9}"/>
              </a:ext>
            </a:extLst>
          </p:cNvPr>
          <p:cNvSpPr txBox="1"/>
          <p:nvPr/>
        </p:nvSpPr>
        <p:spPr>
          <a:xfrm>
            <a:off x="4736123" y="4079631"/>
            <a:ext cx="184731" cy="369332"/>
          </a:xfrm>
          <a:prstGeom prst="rect">
            <a:avLst/>
          </a:prstGeom>
          <a:noFill/>
        </p:spPr>
        <p:txBody>
          <a:bodyPr wrap="none" rtlCol="0">
            <a:spAutoFit/>
          </a:bodyPr>
          <a:lstStyle/>
          <a:p>
            <a:endParaRPr lang="en-NL"/>
          </a:p>
        </p:txBody>
      </p:sp>
      <p:sp>
        <p:nvSpPr>
          <p:cNvPr id="5" name="TextBox 4">
            <a:extLst>
              <a:ext uri="{FF2B5EF4-FFF2-40B4-BE49-F238E27FC236}">
                <a16:creationId xmlns:a16="http://schemas.microsoft.com/office/drawing/2014/main" id="{D7120C44-BAD7-13A4-DB44-2452F5F4E4F4}"/>
              </a:ext>
            </a:extLst>
          </p:cNvPr>
          <p:cNvSpPr txBox="1"/>
          <p:nvPr/>
        </p:nvSpPr>
        <p:spPr>
          <a:xfrm>
            <a:off x="13940589" y="6833937"/>
            <a:ext cx="184731" cy="369332"/>
          </a:xfrm>
          <a:prstGeom prst="rect">
            <a:avLst/>
          </a:prstGeom>
          <a:noFill/>
        </p:spPr>
        <p:txBody>
          <a:bodyPr wrap="none" rtlCol="0">
            <a:spAutoFit/>
          </a:bodyPr>
          <a:lstStyle/>
          <a:p>
            <a:endParaRPr lang="en-NL"/>
          </a:p>
        </p:txBody>
      </p:sp>
    </p:spTree>
    <p:extLst>
      <p:ext uri="{BB962C8B-B14F-4D97-AF65-F5344CB8AC3E}">
        <p14:creationId xmlns:p14="http://schemas.microsoft.com/office/powerpoint/2010/main" val="356087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133 -0.19537 C 0.1461 -0.2588 0.18815 -0.36134 0.27761 -0.40741 C 0.36758 -0.45347 0.52761 -0.64444 0.65091 -0.47199 C 0.77448 -0.29699 0.82305 0.58009 0.88516 0.73727 " pathEditMode="relative" rAng="0" ptsTypes="AAAA">
                                      <p:cBhvr>
                                        <p:cTn id="6" dur="5000" fill="hold"/>
                                        <p:tgtEl>
                                          <p:spTgt spid="16"/>
                                        </p:tgtEl>
                                        <p:attrNameLst>
                                          <p:attrName>ppt_x</p:attrName>
                                          <p:attrName>ppt_y</p:attrName>
                                        </p:attrNameLst>
                                      </p:cBhvr>
                                      <p:rCtr x="38685" y="29259"/>
                                    </p:animMotion>
                                  </p:childTnLst>
                                </p:cTn>
                              </p:par>
                              <p:par>
                                <p:cTn id="7" presetID="22" presetClass="entr" presetSubtype="1" fill="hold" grpId="0" nodeType="withEffect">
                                  <p:stCondLst>
                                    <p:cond delay="2500"/>
                                  </p:stCondLst>
                                  <p:childTnLst>
                                    <p:set>
                                      <p:cBhvr>
                                        <p:cTn id="8" dur="1" fill="hold">
                                          <p:stCondLst>
                                            <p:cond delay="0"/>
                                          </p:stCondLst>
                                        </p:cTn>
                                        <p:tgtEl>
                                          <p:spTgt spid="6053"/>
                                        </p:tgtEl>
                                        <p:attrNameLst>
                                          <p:attrName>style.visibility</p:attrName>
                                        </p:attrNameLst>
                                      </p:cBhvr>
                                      <p:to>
                                        <p:strVal val="visible"/>
                                      </p:to>
                                    </p:set>
                                    <p:animEffect transition="in" filter="wipe(up)">
                                      <p:cBhvr>
                                        <p:cTn id="9" dur="1000"/>
                                        <p:tgtEl>
                                          <p:spTgt spid="6053"/>
                                        </p:tgtEl>
                                      </p:cBhvr>
                                    </p:animEffect>
                                  </p:childTnLst>
                                </p:cTn>
                              </p:par>
                              <p:par>
                                <p:cTn id="10" presetID="22" presetClass="entr" presetSubtype="1" fill="hold" grpId="0" nodeType="withEffect">
                                  <p:stCondLst>
                                    <p:cond delay="200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1500"/>
                                        <p:tgtEl>
                                          <p:spTgt spid="2"/>
                                        </p:tgtEl>
                                      </p:cBhvr>
                                    </p:animEffect>
                                  </p:childTnLst>
                                </p:cTn>
                              </p:par>
                              <p:par>
                                <p:cTn id="13" presetID="37" presetClass="emph" presetSubtype="1024" fill="hold" nodeType="withEffect">
                                  <p:stCondLst>
                                    <p:cond delay="0"/>
                                  </p:stCondLst>
                                  <p:childTnLst>
                                    <p:animRot by="3000000">
                                      <p:cBhvr>
                                        <p:cTn id="14" dur="3000" fill="hold"/>
                                        <p:tgtEl>
                                          <p:spTgt spid="16"/>
                                        </p:tgtEl>
                                        <p:attrNameLst>
                                          <p:attrName>3d.view.rotation.x</p:attrName>
                                        </p:attrNameLst>
                                      </p:cBhvr>
                                    </p:animRot>
                                  </p:childTnLst>
                                </p:cTn>
                              </p:par>
                              <p:par>
                                <p:cTn id="15" presetID="37" presetClass="emph" presetSubtype="512" fill="hold" nodeType="withEffect">
                                  <p:stCondLst>
                                    <p:cond delay="2000"/>
                                  </p:stCondLst>
                                  <p:childTnLst>
                                    <p:animRot by="-21600000">
                                      <p:cBhvr>
                                        <p:cTn id="16" dur="2000" fill="hold"/>
                                        <p:tgtEl>
                                          <p:spTgt spid="16"/>
                                        </p:tgtEl>
                                        <p:attrNameLst>
                                          <p:attrName>3d.view.rotation.x</p:attrName>
                                        </p:attrNameLst>
                                      </p:cBhvr>
                                    </p:animRot>
                                  </p:childTnLst>
                                </p:cTn>
                              </p:par>
                              <p:par>
                                <p:cTn id="17" presetID="37" presetClass="emph" presetSubtype="2048" fill="hold" nodeType="withEffect">
                                  <p:stCondLst>
                                    <p:cond delay="2000"/>
                                  </p:stCondLst>
                                  <p:childTnLst>
                                    <p:animRot by="-9000000">
                                      <p:cBhvr>
                                        <p:cTn id="18" dur="3000" fill="hold"/>
                                        <p:tgtEl>
                                          <p:spTgt spid="16"/>
                                        </p:tgtEl>
                                        <p:attrNameLst>
                                          <p:attrName>3d.view.rotation.z</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05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2282615" y="2572882"/>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4</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4326050" y="2659555"/>
            <a:ext cx="5033753" cy="1538883"/>
          </a:xfrm>
          <a:prstGeom prst="rect">
            <a:avLst/>
          </a:prstGeom>
          <a:noFill/>
        </p:spPr>
        <p:txBody>
          <a:bodyPr wrap="square" rtlCol="0">
            <a:spAutoFit/>
          </a:bodyPr>
          <a:lstStyle/>
          <a:p>
            <a:r>
              <a:rPr lang="en-US" sz="2800"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6600" dirty="0">
                <a:solidFill>
                  <a:schemeClr val="bg1"/>
                </a:solidFill>
                <a:effectLst>
                  <a:outerShdw blurRad="50800" dist="38100" dir="2700000" algn="tl" rotWithShape="0">
                    <a:prstClr val="black">
                      <a:alpha val="79708"/>
                    </a:prstClr>
                  </a:outerShdw>
                </a:effectLst>
                <a:latin typeface="Impact" panose="020B0806030902050204" pitchFamily="34" charset="0"/>
              </a:rPr>
              <a:t>UNIT TESTING</a:t>
            </a:r>
          </a:p>
        </p:txBody>
      </p:sp>
    </p:spTree>
    <p:extLst>
      <p:ext uri="{BB962C8B-B14F-4D97-AF65-F5344CB8AC3E}">
        <p14:creationId xmlns:p14="http://schemas.microsoft.com/office/powerpoint/2010/main" val="34739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3"/>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lIns="91440" tIns="45720" rIns="91440" bIns="45720"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4</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7344252" cy="923330"/>
          </a:xfrm>
          <a:prstGeom prst="rect">
            <a:avLst/>
          </a:prstGeom>
          <a:noFill/>
        </p:spPr>
        <p:txBody>
          <a:bodyPr wrap="square" lIns="91440" tIns="45720" rIns="91440" bIns="45720" rtlCol="0" anchor="t">
            <a:spAutoFit/>
          </a:bodyPr>
          <a:lstStyle/>
          <a:p>
            <a:r>
              <a:rPr lang="en-US" dirty="0">
                <a:solidFill>
                  <a:schemeClr val="bg1"/>
                </a:solidFill>
                <a:effectLst>
                  <a:outerShdw blurRad="50800" dist="38100" dir="2700000" algn="tl" rotWithShape="0">
                    <a:prstClr val="black">
                      <a:alpha val="79708"/>
                    </a:prstClr>
                  </a:outerShdw>
                </a:effectLst>
                <a:latin typeface="Impact"/>
              </a:rPr>
              <a:t>10 WAYS</a:t>
            </a:r>
            <a:endParaRPr lang="en-US" dirty="0"/>
          </a:p>
          <a:p>
            <a:r>
              <a:rPr lang="en-US" sz="3600" dirty="0">
                <a:solidFill>
                  <a:schemeClr val="bg1"/>
                </a:solidFill>
                <a:effectLst>
                  <a:outerShdw blurRad="50800" dist="38100" dir="2700000" algn="tl" rotWithShape="0">
                    <a:prstClr val="black">
                      <a:alpha val="79708"/>
                    </a:prstClr>
                  </a:outerShdw>
                </a:effectLst>
                <a:latin typeface="Impact"/>
              </a:rPr>
              <a:t>UNIT TESTING</a:t>
            </a:r>
            <a:endPar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
        <p:nvSpPr>
          <p:cNvPr id="2" name="TextBox 1">
            <a:extLst>
              <a:ext uri="{FF2B5EF4-FFF2-40B4-BE49-F238E27FC236}">
                <a16:creationId xmlns:a16="http://schemas.microsoft.com/office/drawing/2014/main" id="{2C228798-D01C-0595-00F4-96302BFA4563}"/>
              </a:ext>
            </a:extLst>
          </p:cNvPr>
          <p:cNvSpPr txBox="1"/>
          <p:nvPr/>
        </p:nvSpPr>
        <p:spPr>
          <a:xfrm>
            <a:off x="2811112" y="4842055"/>
            <a:ext cx="718278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2800" b="1" noProof="1">
                <a:solidFill>
                  <a:srgbClr val="F5FB81"/>
                </a:solidFill>
                <a:ea typeface="+mn-lt"/>
                <a:cs typeface="+mn-lt"/>
              </a:rPr>
              <a:t>GitHub Copilot's design</a:t>
            </a:r>
            <a:r>
              <a:rPr lang="nl-NL" sz="2800" noProof="1">
                <a:solidFill>
                  <a:schemeClr val="bg1"/>
                </a:solidFill>
                <a:ea typeface="+mn-lt"/>
                <a:cs typeface="+mn-lt"/>
              </a:rPr>
              <a:t> </a:t>
            </a:r>
          </a:p>
          <a:p>
            <a:pPr algn="ctr"/>
            <a:r>
              <a:rPr lang="nl-NL" sz="2800" noProof="1">
                <a:solidFill>
                  <a:schemeClr val="bg1"/>
                </a:solidFill>
                <a:ea typeface="+mn-lt"/>
                <a:cs typeface="+mn-lt"/>
              </a:rPr>
              <a:t>excels at </a:t>
            </a:r>
            <a:r>
              <a:rPr lang="nl-NL" sz="2800" b="1" noProof="1">
                <a:solidFill>
                  <a:srgbClr val="F5FB81"/>
                </a:solidFill>
                <a:ea typeface="+mn-lt"/>
                <a:cs typeface="+mn-lt"/>
              </a:rPr>
              <a:t>handling smaller code</a:t>
            </a:r>
            <a:r>
              <a:rPr lang="nl-NL" sz="2800" noProof="1">
                <a:solidFill>
                  <a:schemeClr val="bg1"/>
                </a:solidFill>
                <a:ea typeface="+mn-lt"/>
                <a:cs typeface="+mn-lt"/>
              </a:rPr>
              <a:t> segments </a:t>
            </a:r>
          </a:p>
          <a:p>
            <a:pPr algn="ctr"/>
            <a:r>
              <a:rPr lang="nl-NL" sz="2800" noProof="1">
                <a:solidFill>
                  <a:schemeClr val="bg1"/>
                </a:solidFill>
                <a:ea typeface="+mn-lt"/>
                <a:cs typeface="+mn-lt"/>
              </a:rPr>
              <a:t>to </a:t>
            </a:r>
            <a:r>
              <a:rPr lang="nl-NL" sz="2800" b="1" noProof="1">
                <a:solidFill>
                  <a:srgbClr val="F5FB81"/>
                </a:solidFill>
                <a:ea typeface="+mn-lt"/>
                <a:cs typeface="+mn-lt"/>
              </a:rPr>
              <a:t>maintain full context</a:t>
            </a:r>
            <a:endParaRPr lang="en-US" sz="2800" b="1" noProof="1">
              <a:solidFill>
                <a:srgbClr val="F5FB81"/>
              </a:solidFill>
            </a:endParaRPr>
          </a:p>
        </p:txBody>
      </p:sp>
      <p:sp>
        <p:nvSpPr>
          <p:cNvPr id="24" name="Arrow: Pentagon 2">
            <a:extLst>
              <a:ext uri="{FF2B5EF4-FFF2-40B4-BE49-F238E27FC236}">
                <a16:creationId xmlns:a16="http://schemas.microsoft.com/office/drawing/2014/main" id="{7825F0E3-7E9E-1EA3-FBFA-E1EC325581EE}"/>
              </a:ext>
            </a:extLst>
          </p:cNvPr>
          <p:cNvSpPr/>
          <p:nvPr/>
        </p:nvSpPr>
        <p:spPr>
          <a:xfrm>
            <a:off x="935487" y="2216748"/>
            <a:ext cx="3753554" cy="1347611"/>
          </a:xfrm>
          <a:prstGeom prst="homePlate">
            <a:avLst/>
          </a:prstGeom>
          <a:solidFill>
            <a:srgbClr val="1560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Unit Tests</a:t>
            </a:r>
          </a:p>
        </p:txBody>
      </p:sp>
      <p:sp>
        <p:nvSpPr>
          <p:cNvPr id="25" name="Arrow: Chevron 3">
            <a:extLst>
              <a:ext uri="{FF2B5EF4-FFF2-40B4-BE49-F238E27FC236}">
                <a16:creationId xmlns:a16="http://schemas.microsoft.com/office/drawing/2014/main" id="{9B014F8B-07A1-742D-AE3F-559080CC70C6}"/>
              </a:ext>
            </a:extLst>
          </p:cNvPr>
          <p:cNvSpPr/>
          <p:nvPr/>
        </p:nvSpPr>
        <p:spPr>
          <a:xfrm>
            <a:off x="4545046" y="2208710"/>
            <a:ext cx="3612444" cy="1354665"/>
          </a:xfrm>
          <a:prstGeom prst="chevron">
            <a:avLst/>
          </a:prstGeom>
          <a:solidFill>
            <a:srgbClr val="156082">
              <a:alpha val="27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bg1">
                    <a:lumMod val="65000"/>
                  </a:schemeClr>
                </a:solidFill>
              </a:rPr>
              <a:t>Integration Tests</a:t>
            </a:r>
          </a:p>
        </p:txBody>
      </p:sp>
      <p:grpSp>
        <p:nvGrpSpPr>
          <p:cNvPr id="27" name="Group 26">
            <a:extLst>
              <a:ext uri="{FF2B5EF4-FFF2-40B4-BE49-F238E27FC236}">
                <a16:creationId xmlns:a16="http://schemas.microsoft.com/office/drawing/2014/main" id="{7493925F-ED23-3F61-0C90-47D04D3C1D67}"/>
              </a:ext>
            </a:extLst>
          </p:cNvPr>
          <p:cNvGrpSpPr/>
          <p:nvPr/>
        </p:nvGrpSpPr>
        <p:grpSpPr>
          <a:xfrm>
            <a:off x="934815" y="3967249"/>
            <a:ext cx="10602231" cy="654709"/>
            <a:chOff x="1089119" y="4487949"/>
            <a:chExt cx="10602231" cy="654709"/>
          </a:xfrm>
        </p:grpSpPr>
        <p:sp>
          <p:nvSpPr>
            <p:cNvPr id="28" name="Arrow: Left-Right 6">
              <a:extLst>
                <a:ext uri="{FF2B5EF4-FFF2-40B4-BE49-F238E27FC236}">
                  <a16:creationId xmlns:a16="http://schemas.microsoft.com/office/drawing/2014/main" id="{D998FF15-65CC-6E86-9DF7-B8780E2DD08B}"/>
                </a:ext>
              </a:extLst>
            </p:cNvPr>
            <p:cNvSpPr/>
            <p:nvPr/>
          </p:nvSpPr>
          <p:spPr>
            <a:xfrm>
              <a:off x="1089119" y="4487949"/>
              <a:ext cx="10597444" cy="162277"/>
            </a:xfrm>
            <a:prstGeom prst="leftRightArrow">
              <a:avLst/>
            </a:prstGeom>
            <a:solidFill>
              <a:srgbClr val="156082">
                <a:alpha val="6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5C0C96E-1FB7-5287-4F7F-AACA9BA587F2}"/>
                </a:ext>
              </a:extLst>
            </p:cNvPr>
            <p:cNvSpPr txBox="1"/>
            <p:nvPr/>
          </p:nvSpPr>
          <p:spPr>
            <a:xfrm>
              <a:off x="1092770" y="4773326"/>
              <a:ext cx="17979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More Isolation</a:t>
              </a:r>
            </a:p>
          </p:txBody>
        </p:sp>
        <p:sp>
          <p:nvSpPr>
            <p:cNvPr id="30" name="TextBox 29">
              <a:extLst>
                <a:ext uri="{FF2B5EF4-FFF2-40B4-BE49-F238E27FC236}">
                  <a16:creationId xmlns:a16="http://schemas.microsoft.com/office/drawing/2014/main" id="{C64B73AB-C489-D9EF-2166-0B5BED4B9EAF}"/>
                </a:ext>
              </a:extLst>
            </p:cNvPr>
            <p:cNvSpPr txBox="1"/>
            <p:nvPr/>
          </p:nvSpPr>
          <p:spPr>
            <a:xfrm>
              <a:off x="9893445" y="4773326"/>
              <a:ext cx="17979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More Integration</a:t>
              </a:r>
            </a:p>
          </p:txBody>
        </p:sp>
      </p:grpSp>
      <p:sp>
        <p:nvSpPr>
          <p:cNvPr id="31" name="Arrow: Chevron 3">
            <a:extLst>
              <a:ext uri="{FF2B5EF4-FFF2-40B4-BE49-F238E27FC236}">
                <a16:creationId xmlns:a16="http://schemas.microsoft.com/office/drawing/2014/main" id="{E25EA0DC-4840-499B-D51C-42C20604A560}"/>
              </a:ext>
            </a:extLst>
          </p:cNvPr>
          <p:cNvSpPr/>
          <p:nvPr/>
        </p:nvSpPr>
        <p:spPr>
          <a:xfrm>
            <a:off x="7919815" y="2243261"/>
            <a:ext cx="3612444" cy="1354665"/>
          </a:xfrm>
          <a:prstGeom prst="chevron">
            <a:avLst/>
          </a:prstGeom>
          <a:solidFill>
            <a:srgbClr val="156082">
              <a:alpha val="27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bg1">
                    <a:lumMod val="65000"/>
                  </a:schemeClr>
                </a:solidFill>
              </a:rPr>
              <a:t>Acceptance Tests</a:t>
            </a:r>
          </a:p>
        </p:txBody>
      </p:sp>
    </p:spTree>
    <p:extLst>
      <p:ext uri="{BB962C8B-B14F-4D97-AF65-F5344CB8AC3E}">
        <p14:creationId xmlns:p14="http://schemas.microsoft.com/office/powerpoint/2010/main" val="45850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20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1"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24" grpId="0" animBg="1"/>
      <p:bldP spid="25"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6350"/>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627332" y="2572879"/>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4</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636574" y="2659558"/>
            <a:ext cx="2928093" cy="1569660"/>
          </a:xfrm>
          <a:prstGeom prst="rect">
            <a:avLst/>
          </a:prstGeom>
          <a:noFill/>
        </p:spPr>
        <p:txBody>
          <a:bodyPr wrap="square" rtlCol="0">
            <a:spAutoFit/>
          </a:bodyPr>
          <a:lstStyle/>
          <a:p>
            <a:r>
              <a:rPr lang="en-US" sz="9600" dirty="0">
                <a:solidFill>
                  <a:schemeClr val="bg1"/>
                </a:solidFill>
                <a:effectLst>
                  <a:outerShdw blurRad="50800" dist="38100" dir="2700000" algn="tl" rotWithShape="0">
                    <a:prstClr val="black">
                      <a:alpha val="79708"/>
                    </a:prstClr>
                  </a:outerShdw>
                </a:effectLst>
                <a:latin typeface="Impact" panose="020B0806030902050204" pitchFamily="34" charset="0"/>
              </a:rPr>
              <a:t>DEMO</a:t>
            </a:r>
            <a:endParaRPr lang="en-US" sz="413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Tree>
    <p:extLst>
      <p:ext uri="{BB962C8B-B14F-4D97-AF65-F5344CB8AC3E}">
        <p14:creationId xmlns:p14="http://schemas.microsoft.com/office/powerpoint/2010/main" val="1980325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2282615" y="2572882"/>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5</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4326050" y="2151722"/>
            <a:ext cx="5033753" cy="2554545"/>
          </a:xfrm>
          <a:prstGeom prst="rect">
            <a:avLst/>
          </a:prstGeom>
          <a:noFill/>
        </p:spPr>
        <p:txBody>
          <a:bodyPr wrap="square" rtlCol="0">
            <a:spAutoFit/>
          </a:bodyPr>
          <a:lstStyle/>
          <a:p>
            <a:r>
              <a:rPr lang="en-US" sz="2800"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6600" dirty="0">
                <a:solidFill>
                  <a:schemeClr val="bg1"/>
                </a:solidFill>
                <a:effectLst>
                  <a:outerShdw blurRad="50800" dist="38100" dir="2700000" algn="tl" rotWithShape="0">
                    <a:prstClr val="black">
                      <a:alpha val="79708"/>
                    </a:prstClr>
                  </a:outerShdw>
                </a:effectLst>
                <a:latin typeface="Impact" panose="020B0806030902050204" pitchFamily="34" charset="0"/>
              </a:rPr>
              <a:t>ACCEPTANCE TESTING</a:t>
            </a:r>
          </a:p>
        </p:txBody>
      </p:sp>
    </p:spTree>
    <p:extLst>
      <p:ext uri="{BB962C8B-B14F-4D97-AF65-F5344CB8AC3E}">
        <p14:creationId xmlns:p14="http://schemas.microsoft.com/office/powerpoint/2010/main" val="418921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3"/>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5</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680357" y="717110"/>
            <a:ext cx="7344252" cy="923330"/>
          </a:xfrm>
          <a:prstGeom prst="rect">
            <a:avLst/>
          </a:prstGeom>
          <a:noFill/>
        </p:spPr>
        <p:txBody>
          <a:bodyPr wrap="square" lIns="91440" tIns="45720" rIns="91440" bIns="45720" rtlCol="0" anchor="t">
            <a:spAutoFit/>
          </a:bodyPr>
          <a:lstStyle/>
          <a:p>
            <a:r>
              <a:rPr lang="en-US" dirty="0">
                <a:solidFill>
                  <a:schemeClr val="bg1"/>
                </a:solidFill>
                <a:effectLst>
                  <a:outerShdw blurRad="50800" dist="38100" dir="2700000" algn="tl" rotWithShape="0">
                    <a:prstClr val="black">
                      <a:alpha val="79708"/>
                    </a:prstClr>
                  </a:outerShdw>
                </a:effectLst>
                <a:latin typeface="Impact"/>
              </a:rPr>
              <a:t>10 WAYS</a:t>
            </a:r>
            <a:endParaRPr lang="en-US" dirty="0">
              <a:solidFill>
                <a:schemeClr val="bg1"/>
              </a:solidFill>
              <a:effectLst>
                <a:outerShdw blurRad="50800" dist="38100" dir="2700000" algn="tl" rotWithShape="0">
                  <a:prstClr val="black">
                    <a:alpha val="79708"/>
                  </a:prstClr>
                </a:outerShdw>
              </a:effectLst>
              <a:latin typeface="Impact" panose="020B0806030902050204" pitchFamily="34" charset="0"/>
            </a:endParaRPr>
          </a:p>
          <a:p>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ACCEPTANCE TESTING</a:t>
            </a:r>
          </a:p>
        </p:txBody>
      </p:sp>
      <p:sp>
        <p:nvSpPr>
          <p:cNvPr id="3" name="Arrow: Pentagon 2">
            <a:extLst>
              <a:ext uri="{FF2B5EF4-FFF2-40B4-BE49-F238E27FC236}">
                <a16:creationId xmlns:a16="http://schemas.microsoft.com/office/drawing/2014/main" id="{1EB2BA5C-B8F2-25AB-E1EB-87949087B452}"/>
              </a:ext>
            </a:extLst>
          </p:cNvPr>
          <p:cNvSpPr/>
          <p:nvPr/>
        </p:nvSpPr>
        <p:spPr>
          <a:xfrm>
            <a:off x="1089791" y="2737448"/>
            <a:ext cx="3753554" cy="1347611"/>
          </a:xfrm>
          <a:prstGeom prst="homePlate">
            <a:avLst/>
          </a:prstGeom>
          <a:solidFill>
            <a:srgbClr val="336278">
              <a:alpha val="3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Unit Tests</a:t>
            </a:r>
          </a:p>
        </p:txBody>
      </p:sp>
      <p:sp>
        <p:nvSpPr>
          <p:cNvPr id="4" name="Arrow: Chevron 3">
            <a:extLst>
              <a:ext uri="{FF2B5EF4-FFF2-40B4-BE49-F238E27FC236}">
                <a16:creationId xmlns:a16="http://schemas.microsoft.com/office/drawing/2014/main" id="{02DB6C28-346C-567A-1B0F-0C0247F175A8}"/>
              </a:ext>
            </a:extLst>
          </p:cNvPr>
          <p:cNvSpPr/>
          <p:nvPr/>
        </p:nvSpPr>
        <p:spPr>
          <a:xfrm>
            <a:off x="4699350" y="2729410"/>
            <a:ext cx="3612444" cy="1354665"/>
          </a:xfrm>
          <a:prstGeom prst="chevron">
            <a:avLst/>
          </a:prstGeom>
          <a:solidFill>
            <a:srgbClr val="156082">
              <a:alpha val="27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bg1">
                    <a:lumMod val="65000"/>
                  </a:schemeClr>
                </a:solidFill>
              </a:rPr>
              <a:t>Integration Tests</a:t>
            </a:r>
          </a:p>
        </p:txBody>
      </p:sp>
      <p:sp>
        <p:nvSpPr>
          <p:cNvPr id="5" name="Arrow: Chevron 4">
            <a:extLst>
              <a:ext uri="{FF2B5EF4-FFF2-40B4-BE49-F238E27FC236}">
                <a16:creationId xmlns:a16="http://schemas.microsoft.com/office/drawing/2014/main" id="{E667CF51-C444-B478-80CF-9C74D9E91E72}"/>
              </a:ext>
            </a:extLst>
          </p:cNvPr>
          <p:cNvSpPr/>
          <p:nvPr/>
        </p:nvSpPr>
        <p:spPr>
          <a:xfrm>
            <a:off x="8170684" y="2759893"/>
            <a:ext cx="3612444" cy="129822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bg1"/>
                </a:solidFill>
              </a:rPr>
              <a:t>Acceptance Tests</a:t>
            </a:r>
          </a:p>
        </p:txBody>
      </p:sp>
      <p:grpSp>
        <p:nvGrpSpPr>
          <p:cNvPr id="2" name="Group 1">
            <a:extLst>
              <a:ext uri="{FF2B5EF4-FFF2-40B4-BE49-F238E27FC236}">
                <a16:creationId xmlns:a16="http://schemas.microsoft.com/office/drawing/2014/main" id="{C1E2E0E5-19F0-ABB4-51DF-B861909081E9}"/>
              </a:ext>
            </a:extLst>
          </p:cNvPr>
          <p:cNvGrpSpPr/>
          <p:nvPr/>
        </p:nvGrpSpPr>
        <p:grpSpPr>
          <a:xfrm>
            <a:off x="1089119" y="4487949"/>
            <a:ext cx="10602231" cy="654709"/>
            <a:chOff x="1089119" y="4487949"/>
            <a:chExt cx="10602231" cy="654709"/>
          </a:xfrm>
        </p:grpSpPr>
        <p:sp>
          <p:nvSpPr>
            <p:cNvPr id="7" name="Arrow: Left-Right 6">
              <a:extLst>
                <a:ext uri="{FF2B5EF4-FFF2-40B4-BE49-F238E27FC236}">
                  <a16:creationId xmlns:a16="http://schemas.microsoft.com/office/drawing/2014/main" id="{D86E7E61-5B33-6D07-005C-96DB031CFE67}"/>
                </a:ext>
              </a:extLst>
            </p:cNvPr>
            <p:cNvSpPr/>
            <p:nvPr/>
          </p:nvSpPr>
          <p:spPr>
            <a:xfrm>
              <a:off x="1089119" y="4487949"/>
              <a:ext cx="10597444" cy="162277"/>
            </a:xfrm>
            <a:prstGeom prst="leftRightArrow">
              <a:avLst/>
            </a:prstGeom>
            <a:solidFill>
              <a:srgbClr val="156082">
                <a:alpha val="6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323B06-0739-DB49-C504-3AAC3C82A3CF}"/>
                </a:ext>
              </a:extLst>
            </p:cNvPr>
            <p:cNvSpPr txBox="1"/>
            <p:nvPr/>
          </p:nvSpPr>
          <p:spPr>
            <a:xfrm>
              <a:off x="1092770" y="4773326"/>
              <a:ext cx="17979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More Isolation</a:t>
              </a:r>
            </a:p>
          </p:txBody>
        </p:sp>
        <p:sp>
          <p:nvSpPr>
            <p:cNvPr id="9" name="TextBox 8">
              <a:extLst>
                <a:ext uri="{FF2B5EF4-FFF2-40B4-BE49-F238E27FC236}">
                  <a16:creationId xmlns:a16="http://schemas.microsoft.com/office/drawing/2014/main" id="{7D88046B-D2EF-06E6-854B-98D84121A2AC}"/>
                </a:ext>
              </a:extLst>
            </p:cNvPr>
            <p:cNvSpPr txBox="1"/>
            <p:nvPr/>
          </p:nvSpPr>
          <p:spPr>
            <a:xfrm>
              <a:off x="9893445" y="4773326"/>
              <a:ext cx="17979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More Integration</a:t>
              </a:r>
            </a:p>
          </p:txBody>
        </p:sp>
      </p:grpSp>
    </p:spTree>
    <p:extLst>
      <p:ext uri="{BB962C8B-B14F-4D97-AF65-F5344CB8AC3E}">
        <p14:creationId xmlns:p14="http://schemas.microsoft.com/office/powerpoint/2010/main" val="2863741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3"/>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5</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37494" y="798049"/>
            <a:ext cx="7344252" cy="923330"/>
          </a:xfrm>
          <a:prstGeom prst="rect">
            <a:avLst/>
          </a:prstGeom>
          <a:noFill/>
        </p:spPr>
        <p:txBody>
          <a:bodyPr wrap="square" lIns="91440" tIns="45720" rIns="91440" bIns="45720" rtlCol="0" anchor="t">
            <a:spAutoFit/>
          </a:bodyPr>
          <a:lstStyle/>
          <a:p>
            <a:r>
              <a:rPr lang="en-US" dirty="0">
                <a:solidFill>
                  <a:schemeClr val="bg1"/>
                </a:solidFill>
                <a:effectLst>
                  <a:outerShdw blurRad="50800" dist="38100" dir="2700000" algn="tl" rotWithShape="0">
                    <a:prstClr val="black">
                      <a:alpha val="79708"/>
                    </a:prstClr>
                  </a:outerShdw>
                </a:effectLst>
                <a:latin typeface="Impact"/>
              </a:rPr>
              <a:t>10 WAYS • ACCEPTANCE TESTING</a:t>
            </a:r>
            <a:endParaRPr lang="en-US" dirty="0">
              <a:solidFill>
                <a:schemeClr val="bg1"/>
              </a:solidFill>
            </a:endParaRPr>
          </a:p>
          <a:p>
            <a:endPar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
        <p:nvSpPr>
          <p:cNvPr id="2" name="TextBox 1">
            <a:extLst>
              <a:ext uri="{FF2B5EF4-FFF2-40B4-BE49-F238E27FC236}">
                <a16:creationId xmlns:a16="http://schemas.microsoft.com/office/drawing/2014/main" id="{F3CCB25A-B0CE-EBA1-F4AF-AA0A3D75AA7C}"/>
              </a:ext>
            </a:extLst>
          </p:cNvPr>
          <p:cNvSpPr txBox="1"/>
          <p:nvPr/>
        </p:nvSpPr>
        <p:spPr>
          <a:xfrm>
            <a:off x="4642459" y="2296271"/>
            <a:ext cx="6520559" cy="954107"/>
          </a:xfrm>
          <a:prstGeom prst="rect">
            <a:avLst/>
          </a:prstGeom>
          <a:noFill/>
        </p:spPr>
        <p:txBody>
          <a:bodyPr wrap="square" lIns="91440" tIns="45720" rIns="91440" bIns="45720" anchor="t">
            <a:spAutoFit/>
          </a:bodyPr>
          <a:lstStyle/>
          <a:p>
            <a:r>
              <a:rPr lang="en-GB" sz="2800" dirty="0">
                <a:solidFill>
                  <a:schemeClr val="bg1"/>
                </a:solidFill>
                <a:ea typeface="+mn-lt"/>
                <a:cs typeface="+mn-lt"/>
              </a:rPr>
              <a:t>Behaviour Driven Development Testing Tool for .NET applications</a:t>
            </a:r>
          </a:p>
        </p:txBody>
      </p:sp>
      <p:sp>
        <p:nvSpPr>
          <p:cNvPr id="4" name="TextBox 3">
            <a:extLst>
              <a:ext uri="{FF2B5EF4-FFF2-40B4-BE49-F238E27FC236}">
                <a16:creationId xmlns:a16="http://schemas.microsoft.com/office/drawing/2014/main" id="{1B3EEEEE-3DE4-712F-E3E3-37B9EAD5938A}"/>
              </a:ext>
            </a:extLst>
          </p:cNvPr>
          <p:cNvSpPr txBox="1"/>
          <p:nvPr/>
        </p:nvSpPr>
        <p:spPr>
          <a:xfrm>
            <a:off x="4642152" y="3939718"/>
            <a:ext cx="6888860" cy="1138773"/>
          </a:xfrm>
          <a:prstGeom prst="rect">
            <a:avLst/>
          </a:prstGeom>
          <a:noFill/>
        </p:spPr>
        <p:txBody>
          <a:bodyPr wrap="square" lIns="91440" tIns="45720" rIns="91440" bIns="45720" anchor="t">
            <a:spAutoFit/>
          </a:bodyPr>
          <a:lstStyle/>
          <a:p>
            <a:r>
              <a:rPr lang="en-GB" sz="4000" b="1" dirty="0">
                <a:solidFill>
                  <a:srgbClr val="FFFFFF"/>
                </a:solidFill>
              </a:rPr>
              <a:t>Given</a:t>
            </a:r>
            <a:r>
              <a:rPr lang="en-GB" sz="4000" dirty="0">
                <a:solidFill>
                  <a:srgbClr val="FFFFFF"/>
                </a:solidFill>
              </a:rPr>
              <a:t>, </a:t>
            </a:r>
            <a:r>
              <a:rPr lang="en-GB" sz="4000" b="1" dirty="0">
                <a:solidFill>
                  <a:srgbClr val="FFFFFF"/>
                </a:solidFill>
              </a:rPr>
              <a:t>When</a:t>
            </a:r>
            <a:r>
              <a:rPr lang="en-GB" sz="4000" dirty="0">
                <a:solidFill>
                  <a:srgbClr val="FFFFFF"/>
                </a:solidFill>
              </a:rPr>
              <a:t>, </a:t>
            </a:r>
            <a:r>
              <a:rPr lang="en-GB" sz="4000" b="1" dirty="0">
                <a:solidFill>
                  <a:srgbClr val="FFFFFF"/>
                </a:solidFill>
              </a:rPr>
              <a:t>Then</a:t>
            </a:r>
            <a:endParaRPr lang="en-GB" sz="4000" b="1" dirty="0"/>
          </a:p>
          <a:p>
            <a:pPr marL="457200" indent="-457200">
              <a:buFont typeface="Arial"/>
              <a:buChar char="•"/>
            </a:pPr>
            <a:endParaRPr lang="en-GB" sz="2800" dirty="0">
              <a:solidFill>
                <a:srgbClr val="0D0D0D"/>
              </a:solidFill>
            </a:endParaRPr>
          </a:p>
        </p:txBody>
      </p:sp>
      <p:sp>
        <p:nvSpPr>
          <p:cNvPr id="5" name="TextBox 4">
            <a:extLst>
              <a:ext uri="{FF2B5EF4-FFF2-40B4-BE49-F238E27FC236}">
                <a16:creationId xmlns:a16="http://schemas.microsoft.com/office/drawing/2014/main" id="{F724B30D-D71A-9C8B-5B6C-25F3A1A3E6B6}"/>
              </a:ext>
            </a:extLst>
          </p:cNvPr>
          <p:cNvSpPr txBox="1"/>
          <p:nvPr/>
        </p:nvSpPr>
        <p:spPr>
          <a:xfrm>
            <a:off x="1737494" y="2305015"/>
            <a:ext cx="28223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F5FB81"/>
                </a:solidFill>
                <a:latin typeface="Aptos"/>
              </a:rPr>
              <a:t>BDD</a:t>
            </a:r>
          </a:p>
        </p:txBody>
      </p:sp>
      <p:sp>
        <p:nvSpPr>
          <p:cNvPr id="6" name="TextBox 5">
            <a:extLst>
              <a:ext uri="{FF2B5EF4-FFF2-40B4-BE49-F238E27FC236}">
                <a16:creationId xmlns:a16="http://schemas.microsoft.com/office/drawing/2014/main" id="{C4257B45-5920-4CED-5498-B24829A87A1E}"/>
              </a:ext>
            </a:extLst>
          </p:cNvPr>
          <p:cNvSpPr txBox="1"/>
          <p:nvPr/>
        </p:nvSpPr>
        <p:spPr>
          <a:xfrm>
            <a:off x="1827310" y="3939721"/>
            <a:ext cx="282232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F5FB81"/>
                </a:solidFill>
                <a:latin typeface="Aptos"/>
              </a:rPr>
              <a:t>Gherkin Language</a:t>
            </a:r>
          </a:p>
        </p:txBody>
      </p:sp>
      <p:grpSp>
        <p:nvGrpSpPr>
          <p:cNvPr id="9" name="Group 8">
            <a:extLst>
              <a:ext uri="{FF2B5EF4-FFF2-40B4-BE49-F238E27FC236}">
                <a16:creationId xmlns:a16="http://schemas.microsoft.com/office/drawing/2014/main" id="{361E3A71-BB28-531A-B5A2-2C15ACA746C9}"/>
              </a:ext>
            </a:extLst>
          </p:cNvPr>
          <p:cNvGrpSpPr/>
          <p:nvPr/>
        </p:nvGrpSpPr>
        <p:grpSpPr>
          <a:xfrm>
            <a:off x="1823578" y="1200236"/>
            <a:ext cx="4210050" cy="864327"/>
            <a:chOff x="1868192" y="1142249"/>
            <a:chExt cx="4210050" cy="864327"/>
          </a:xfrm>
        </p:grpSpPr>
        <p:sp>
          <p:nvSpPr>
            <p:cNvPr id="7" name="Rounded Rectangle 6">
              <a:extLst>
                <a:ext uri="{FF2B5EF4-FFF2-40B4-BE49-F238E27FC236}">
                  <a16:creationId xmlns:a16="http://schemas.microsoft.com/office/drawing/2014/main" id="{9937AF30-1D10-ECB3-64C4-A1D2BC318E86}"/>
                </a:ext>
              </a:extLst>
            </p:cNvPr>
            <p:cNvSpPr/>
            <p:nvPr/>
          </p:nvSpPr>
          <p:spPr>
            <a:xfrm>
              <a:off x="1868192" y="1142249"/>
              <a:ext cx="4210050" cy="86432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pic>
          <p:nvPicPr>
            <p:cNvPr id="3" name="Picture 2" descr="A purple and black text&#10;&#10;Description automatically generated">
              <a:extLst>
                <a:ext uri="{FF2B5EF4-FFF2-40B4-BE49-F238E27FC236}">
                  <a16:creationId xmlns:a16="http://schemas.microsoft.com/office/drawing/2014/main" id="{B7663DE0-9455-7BEA-88C0-8CAC52F7FD60}"/>
                </a:ext>
              </a:extLst>
            </p:cNvPr>
            <p:cNvPicPr>
              <a:picLocks noChangeAspect="1"/>
            </p:cNvPicPr>
            <p:nvPr/>
          </p:nvPicPr>
          <p:blipFill rotWithShape="1">
            <a:blip r:embed="rId4"/>
            <a:srcRect t="27343" b="29771"/>
            <a:stretch/>
          </p:blipFill>
          <p:spPr>
            <a:xfrm>
              <a:off x="2339527" y="1265581"/>
              <a:ext cx="3267380" cy="617664"/>
            </a:xfrm>
            <a:prstGeom prst="rect">
              <a:avLst/>
            </a:prstGeom>
          </p:spPr>
        </p:pic>
      </p:grpSp>
    </p:spTree>
    <p:extLst>
      <p:ext uri="{BB962C8B-B14F-4D97-AF65-F5344CB8AC3E}">
        <p14:creationId xmlns:p14="http://schemas.microsoft.com/office/powerpoint/2010/main" val="400094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6350"/>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627332" y="2572879"/>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5</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636574" y="2659558"/>
            <a:ext cx="2928093" cy="1569660"/>
          </a:xfrm>
          <a:prstGeom prst="rect">
            <a:avLst/>
          </a:prstGeom>
          <a:noFill/>
        </p:spPr>
        <p:txBody>
          <a:bodyPr wrap="square" rtlCol="0">
            <a:spAutoFit/>
          </a:bodyPr>
          <a:lstStyle/>
          <a:p>
            <a:r>
              <a:rPr lang="en-US" sz="9600" dirty="0">
                <a:solidFill>
                  <a:schemeClr val="bg1"/>
                </a:solidFill>
                <a:effectLst>
                  <a:outerShdw blurRad="50800" dist="38100" dir="2700000" algn="tl" rotWithShape="0">
                    <a:prstClr val="black">
                      <a:alpha val="79708"/>
                    </a:prstClr>
                  </a:outerShdw>
                </a:effectLst>
                <a:latin typeface="Impact" panose="020B0806030902050204" pitchFamily="34" charset="0"/>
              </a:rPr>
              <a:t>DEMO</a:t>
            </a:r>
            <a:endParaRPr lang="en-US" sz="413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Tree>
    <p:extLst>
      <p:ext uri="{BB962C8B-B14F-4D97-AF65-F5344CB8AC3E}">
        <p14:creationId xmlns:p14="http://schemas.microsoft.com/office/powerpoint/2010/main" val="4030583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030">
          <a:extLst>
            <a:ext uri="{FF2B5EF4-FFF2-40B4-BE49-F238E27FC236}">
              <a16:creationId xmlns:a16="http://schemas.microsoft.com/office/drawing/2014/main" id="{10DA3951-349E-5F02-F4F2-FB39DE893DA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D24873E-1BDB-1CB8-6692-12F3C309405A}"/>
              </a:ext>
            </a:extLst>
          </p:cNvPr>
          <p:cNvSpPr/>
          <p:nvPr/>
        </p:nvSpPr>
        <p:spPr>
          <a:xfrm>
            <a:off x="0" y="-5"/>
            <a:ext cx="12192000" cy="6858000"/>
          </a:xfrm>
          <a:prstGeom prst="rect">
            <a:avLst/>
          </a:prstGeom>
          <a:solidFill>
            <a:srgbClr val="000000">
              <a:alpha val="5829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D471B3-4E87-C569-A185-8D76DD417EDC}"/>
              </a:ext>
            </a:extLst>
          </p:cNvPr>
          <p:cNvSpPr/>
          <p:nvPr/>
        </p:nvSpPr>
        <p:spPr>
          <a:xfrm>
            <a:off x="0" y="-3"/>
            <a:ext cx="12192000" cy="6858000"/>
          </a:xfrm>
          <a:prstGeom prst="rect">
            <a:avLst/>
          </a:prstGeom>
          <a:solidFill>
            <a:srgbClr val="0000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3" name="Google Shape;6053;p292">
            <a:extLst>
              <a:ext uri="{FF2B5EF4-FFF2-40B4-BE49-F238E27FC236}">
                <a16:creationId xmlns:a16="http://schemas.microsoft.com/office/drawing/2014/main" id="{C45F6FAF-E5A1-B65D-8857-D582FE62AAE6}"/>
              </a:ext>
            </a:extLst>
          </p:cNvPr>
          <p:cNvSpPr txBox="1"/>
          <p:nvPr/>
        </p:nvSpPr>
        <p:spPr>
          <a:xfrm rot="410049">
            <a:off x="714246" y="1607225"/>
            <a:ext cx="10752976" cy="709485"/>
          </a:xfrm>
          <a:prstGeom prst="rect">
            <a:avLst/>
          </a:prstGeom>
          <a:noFill/>
          <a:ln>
            <a:noFill/>
          </a:ln>
        </p:spPr>
        <p:txBody>
          <a:bodyPr spcFirstLastPara="1" wrap="square" lIns="91265" tIns="45615" rIns="91265" bIns="45615" anchor="t" anchorCtr="0">
            <a:noAutofit/>
          </a:bodyPr>
          <a:lstStyle/>
          <a:p>
            <a:pPr algn="ctr" defTabSz="1216976">
              <a:lnSpc>
                <a:spcPct val="90000"/>
              </a:lnSpc>
              <a:defRPr/>
            </a:pPr>
            <a:r>
              <a:rPr lang="en-US" sz="12000" b="1">
                <a:solidFill>
                  <a:srgbClr val="FFFFFF"/>
                </a:solidFill>
                <a:latin typeface="Passion One" panose="02000506080000020004" pitchFamily="2" charset="77"/>
              </a:rPr>
              <a:t>GITHUB COPILOT</a:t>
            </a:r>
          </a:p>
        </p:txBody>
      </p:sp>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DC07303B-C0C5-4C1E-D9F7-C1C2042BFD5A}"/>
                  </a:ext>
                </a:extLst>
              </p:cNvPr>
              <p:cNvGraphicFramePr>
                <a:graphicFrameLocks noChangeAspect="1"/>
              </p:cNvGraphicFramePr>
              <p:nvPr>
                <p:extLst>
                  <p:ext uri="{D42A27DB-BD31-4B8C-83A1-F6EECF244321}">
                    <p14:modId xmlns:p14="http://schemas.microsoft.com/office/powerpoint/2010/main" val="331563366"/>
                  </p:ext>
                </p:extLst>
              </p:nvPr>
            </p:nvGraphicFramePr>
            <p:xfrm>
              <a:off x="-3155246" y="1337912"/>
              <a:ext cx="3033093" cy="2703132"/>
            </p:xfrm>
            <a:graphic>
              <a:graphicData uri="http://schemas.microsoft.com/office/drawing/2017/model3d">
                <am3d:model3d r:embed="rId4">
                  <am3d:spPr>
                    <a:xfrm>
                      <a:off x="0" y="0"/>
                      <a:ext cx="3033093" cy="2703132"/>
                    </a:xfrm>
                    <a:prstGeom prst="rect">
                      <a:avLst/>
                    </a:prstGeom>
                    <a:noFill/>
                  </am3d:spPr>
                  <am3d:camera>
                    <am3d:pos x="0" y="0" z="53904564"/>
                    <am3d:up dx="0" dy="36000000" dz="0"/>
                    <am3d:lookAt x="0" y="0" z="0"/>
                    <am3d:perspective fov="2700000"/>
                  </am3d:camera>
                  <am3d:trans>
                    <am3d:meterPerModelUnit n="79" d="1000000"/>
                    <am3d:preTrans dx="-101986701" dy="-4014320" dz="-19480663"/>
                    <am3d:scale>
                      <am3d:sx n="1000000" d="1000000"/>
                      <am3d:sy n="1000000" d="1000000"/>
                      <am3d:sz n="1000000" d="1000000"/>
                    </am3d:scale>
                    <am3d:rot ax="-3632650" ay="-4359072" az="-7236709"/>
                    <am3d:postTrans dx="0" dy="0" dz="0"/>
                  </am3d:trans>
                  <am3d:raster rName="Office3DRenderer" rVer="16.0.8326">
                    <am3d:blip r:embed="rId5"/>
                  </am3d:raster>
                  <am3d:objViewport viewportSz="67895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DC07303B-C0C5-4C1E-D9F7-C1C2042BFD5A}"/>
                  </a:ext>
                </a:extLst>
              </p:cNvPr>
              <p:cNvPicPr>
                <a:picLocks noGrp="1" noRot="1" noChangeAspect="1" noMove="1" noResize="1" noEditPoints="1" noAdjustHandles="1" noChangeArrowheads="1" noChangeShapeType="1" noCrop="1"/>
              </p:cNvPicPr>
              <p:nvPr/>
            </p:nvPicPr>
            <p:blipFill>
              <a:blip r:embed="rId5"/>
              <a:stretch>
                <a:fillRect/>
              </a:stretch>
            </p:blipFill>
            <p:spPr>
              <a:xfrm>
                <a:off x="-3155246" y="1337912"/>
                <a:ext cx="3033093" cy="2703132"/>
              </a:xfrm>
              <a:prstGeom prst="rect">
                <a:avLst/>
              </a:prstGeom>
              <a:noFill/>
            </p:spPr>
          </p:pic>
        </mc:Fallback>
      </mc:AlternateContent>
      <p:sp>
        <p:nvSpPr>
          <p:cNvPr id="4" name="TextBox 3">
            <a:extLst>
              <a:ext uri="{FF2B5EF4-FFF2-40B4-BE49-F238E27FC236}">
                <a16:creationId xmlns:a16="http://schemas.microsoft.com/office/drawing/2014/main" id="{8D1070AA-B868-6F31-3F7C-44508BAE0719}"/>
              </a:ext>
            </a:extLst>
          </p:cNvPr>
          <p:cNvSpPr txBox="1"/>
          <p:nvPr/>
        </p:nvSpPr>
        <p:spPr>
          <a:xfrm>
            <a:off x="9198429" y="2590800"/>
            <a:ext cx="184731" cy="369332"/>
          </a:xfrm>
          <a:prstGeom prst="rect">
            <a:avLst/>
          </a:prstGeom>
          <a:noFill/>
        </p:spPr>
        <p:txBody>
          <a:bodyPr wrap="none" rtlCol="0">
            <a:spAutoFit/>
          </a:bodyPr>
          <a:lstStyle/>
          <a:p>
            <a:endParaRPr lang="en-NL"/>
          </a:p>
        </p:txBody>
      </p:sp>
      <p:sp>
        <p:nvSpPr>
          <p:cNvPr id="3" name="TextBox 2">
            <a:extLst>
              <a:ext uri="{FF2B5EF4-FFF2-40B4-BE49-F238E27FC236}">
                <a16:creationId xmlns:a16="http://schemas.microsoft.com/office/drawing/2014/main" id="{8DA9DA7E-9BA9-5BF3-BA98-8AC7B1C95861}"/>
              </a:ext>
            </a:extLst>
          </p:cNvPr>
          <p:cNvSpPr txBox="1"/>
          <p:nvPr/>
        </p:nvSpPr>
        <p:spPr>
          <a:xfrm>
            <a:off x="6635262" y="3610708"/>
            <a:ext cx="184731" cy="369332"/>
          </a:xfrm>
          <a:prstGeom prst="rect">
            <a:avLst/>
          </a:prstGeom>
          <a:noFill/>
        </p:spPr>
        <p:txBody>
          <a:bodyPr wrap="none" rtlCol="0">
            <a:spAutoFit/>
          </a:bodyPr>
          <a:lstStyle/>
          <a:p>
            <a:endParaRPr lang="en-NL"/>
          </a:p>
        </p:txBody>
      </p:sp>
      <p:sp>
        <p:nvSpPr>
          <p:cNvPr id="11" name="TextBox 10">
            <a:extLst>
              <a:ext uri="{FF2B5EF4-FFF2-40B4-BE49-F238E27FC236}">
                <a16:creationId xmlns:a16="http://schemas.microsoft.com/office/drawing/2014/main" id="{2B960122-39E9-32B4-D3ED-1B6B15141815}"/>
              </a:ext>
            </a:extLst>
          </p:cNvPr>
          <p:cNvSpPr txBox="1"/>
          <p:nvPr/>
        </p:nvSpPr>
        <p:spPr>
          <a:xfrm>
            <a:off x="4665785" y="4970585"/>
            <a:ext cx="184731" cy="369332"/>
          </a:xfrm>
          <a:prstGeom prst="rect">
            <a:avLst/>
          </a:prstGeom>
          <a:noFill/>
        </p:spPr>
        <p:txBody>
          <a:bodyPr wrap="none" rtlCol="0">
            <a:spAutoFit/>
          </a:bodyPr>
          <a:lstStyle/>
          <a:p>
            <a:endParaRPr lang="en-NL"/>
          </a:p>
        </p:txBody>
      </p:sp>
      <p:sp>
        <p:nvSpPr>
          <p:cNvPr id="12" name="TextBox 11">
            <a:extLst>
              <a:ext uri="{FF2B5EF4-FFF2-40B4-BE49-F238E27FC236}">
                <a16:creationId xmlns:a16="http://schemas.microsoft.com/office/drawing/2014/main" id="{85362D73-3962-AF43-8004-7107752050E9}"/>
              </a:ext>
            </a:extLst>
          </p:cNvPr>
          <p:cNvSpPr txBox="1"/>
          <p:nvPr/>
        </p:nvSpPr>
        <p:spPr>
          <a:xfrm>
            <a:off x="4736123" y="4079631"/>
            <a:ext cx="184731" cy="369332"/>
          </a:xfrm>
          <a:prstGeom prst="rect">
            <a:avLst/>
          </a:prstGeom>
          <a:noFill/>
        </p:spPr>
        <p:txBody>
          <a:bodyPr wrap="none" rtlCol="0">
            <a:spAutoFit/>
          </a:bodyPr>
          <a:lstStyle/>
          <a:p>
            <a:endParaRPr lang="en-NL"/>
          </a:p>
        </p:txBody>
      </p:sp>
      <p:sp>
        <p:nvSpPr>
          <p:cNvPr id="5" name="TextBox 4">
            <a:extLst>
              <a:ext uri="{FF2B5EF4-FFF2-40B4-BE49-F238E27FC236}">
                <a16:creationId xmlns:a16="http://schemas.microsoft.com/office/drawing/2014/main" id="{D7120C44-BAD7-13A4-DB44-2452F5F4E4F4}"/>
              </a:ext>
            </a:extLst>
          </p:cNvPr>
          <p:cNvSpPr txBox="1"/>
          <p:nvPr/>
        </p:nvSpPr>
        <p:spPr>
          <a:xfrm>
            <a:off x="13940589" y="6833937"/>
            <a:ext cx="184731" cy="369332"/>
          </a:xfrm>
          <a:prstGeom prst="rect">
            <a:avLst/>
          </a:prstGeom>
          <a:noFill/>
        </p:spPr>
        <p:txBody>
          <a:bodyPr wrap="none" rtlCol="0">
            <a:spAutoFit/>
          </a:bodyPr>
          <a:lstStyle/>
          <a:p>
            <a:endParaRPr lang="en-NL"/>
          </a:p>
        </p:txBody>
      </p:sp>
    </p:spTree>
    <p:extLst>
      <p:ext uri="{BB962C8B-B14F-4D97-AF65-F5344CB8AC3E}">
        <p14:creationId xmlns:p14="http://schemas.microsoft.com/office/powerpoint/2010/main" val="23822347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E-6 -0.00046 C 0.22956 -0.03079 0.34362 -0.02269 0.51654 -0.00463 C 0.6892 0.01319 1.08373 0.11042 1.03803 0.10694 C 1.24961 0.18843 1.38503 0.37963 1.39584 0.3625 " pathEditMode="relative" rAng="0" ptsTypes="AAAA">
                                      <p:cBhvr>
                                        <p:cTn id="6" dur="4000" fill="hold"/>
                                        <p:tgtEl>
                                          <p:spTgt spid="16"/>
                                        </p:tgtEl>
                                        <p:attrNameLst>
                                          <p:attrName>ppt_x</p:attrName>
                                          <p:attrName>ppt_y</p:attrName>
                                        </p:attrNameLst>
                                      </p:cBhvr>
                                      <p:rCtr x="69792" y="17199"/>
                                    </p:animMotion>
                                  </p:childTnLst>
                                </p:cTn>
                              </p:par>
                              <p:par>
                                <p:cTn id="7" presetID="22" presetClass="entr" presetSubtype="8" fill="hold" grpId="0" nodeType="withEffect">
                                  <p:stCondLst>
                                    <p:cond delay="1000"/>
                                  </p:stCondLst>
                                  <p:childTnLst>
                                    <p:set>
                                      <p:cBhvr>
                                        <p:cTn id="8" dur="1" fill="hold">
                                          <p:stCondLst>
                                            <p:cond delay="0"/>
                                          </p:stCondLst>
                                        </p:cTn>
                                        <p:tgtEl>
                                          <p:spTgt spid="6053"/>
                                        </p:tgtEl>
                                        <p:attrNameLst>
                                          <p:attrName>style.visibility</p:attrName>
                                        </p:attrNameLst>
                                      </p:cBhvr>
                                      <p:to>
                                        <p:strVal val="visible"/>
                                      </p:to>
                                    </p:set>
                                    <p:animEffect transition="in" filter="wipe(left)">
                                      <p:cBhvr>
                                        <p:cTn id="9" dur="2000"/>
                                        <p:tgtEl>
                                          <p:spTgt spid="6053"/>
                                        </p:tgtEl>
                                      </p:cBhvr>
                                    </p:animEffect>
                                  </p:childTnLst>
                                </p:cTn>
                              </p:par>
                              <p:par>
                                <p:cTn id="10" presetID="37" presetClass="emph" presetSubtype="1024" fill="hold" nodeType="withEffect">
                                  <p:stCondLst>
                                    <p:cond delay="700"/>
                                  </p:stCondLst>
                                  <p:childTnLst>
                                    <p:animRot by="1800000">
                                      <p:cBhvr>
                                        <p:cTn id="11" dur="3000" fill="hold"/>
                                        <p:tgtEl>
                                          <p:spTgt spid="16"/>
                                        </p:tgtEl>
                                        <p:attrNameLst>
                                          <p:attrName>3d.view.rotation.x</p:attrName>
                                        </p:attrNameLst>
                                      </p:cBhvr>
                                    </p:animRot>
                                  </p:childTnLst>
                                </p:cTn>
                              </p:par>
                              <p:par>
                                <p:cTn id="12" presetID="22" presetClass="entr" presetSubtype="8"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05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1780965" y="2572877"/>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6</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3824400" y="2659548"/>
            <a:ext cx="7072200" cy="1538883"/>
          </a:xfrm>
          <a:prstGeom prst="rect">
            <a:avLst/>
          </a:prstGeom>
          <a:noFill/>
        </p:spPr>
        <p:txBody>
          <a:bodyPr wrap="square" rtlCol="0">
            <a:spAutoFit/>
          </a:bodyPr>
          <a:lstStyle/>
          <a:p>
            <a:r>
              <a:rPr lang="en-US" sz="2800"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6600" dirty="0">
                <a:solidFill>
                  <a:schemeClr val="bg1"/>
                </a:solidFill>
                <a:effectLst>
                  <a:outerShdw blurRad="50800" dist="38100" dir="2700000" algn="tl" rotWithShape="0">
                    <a:prstClr val="black">
                      <a:alpha val="79708"/>
                    </a:prstClr>
                  </a:outerShdw>
                </a:effectLst>
                <a:latin typeface="Impact" panose="020B0806030902050204" pitchFamily="34" charset="0"/>
              </a:rPr>
              <a:t>TROUBLESHOOTING</a:t>
            </a:r>
          </a:p>
        </p:txBody>
      </p:sp>
    </p:spTree>
    <p:extLst>
      <p:ext uri="{BB962C8B-B14F-4D97-AF65-F5344CB8AC3E}">
        <p14:creationId xmlns:p14="http://schemas.microsoft.com/office/powerpoint/2010/main" val="399690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3"/>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6</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7344252" cy="923330"/>
          </a:xfrm>
          <a:prstGeom prst="rect">
            <a:avLst/>
          </a:prstGeom>
          <a:noFill/>
        </p:spPr>
        <p:txBody>
          <a:bodyPr wrap="square" rtlCol="0">
            <a:spAutoFit/>
          </a:bodyPr>
          <a:lstStyle/>
          <a:p>
            <a:r>
              <a:rPr lang="en-US"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TROUBLESHOOTING</a:t>
            </a:r>
          </a:p>
        </p:txBody>
      </p:sp>
      <p:sp>
        <p:nvSpPr>
          <p:cNvPr id="3" name="TextBox 2">
            <a:extLst>
              <a:ext uri="{FF2B5EF4-FFF2-40B4-BE49-F238E27FC236}">
                <a16:creationId xmlns:a16="http://schemas.microsoft.com/office/drawing/2014/main" id="{8B8D2DDA-12D5-4C6E-A19C-C4FD8DC0F665}"/>
              </a:ext>
            </a:extLst>
          </p:cNvPr>
          <p:cNvSpPr txBox="1"/>
          <p:nvPr/>
        </p:nvSpPr>
        <p:spPr>
          <a:xfrm>
            <a:off x="1706732" y="2029287"/>
            <a:ext cx="3868568"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0" i="0" dirty="0">
                <a:solidFill>
                  <a:schemeClr val="bg1"/>
                </a:solidFill>
                <a:latin typeface="Aptos"/>
                <a:ea typeface="Arial"/>
                <a:cs typeface="Arial"/>
              </a:rPr>
              <a:t>GitHub Copilot is </a:t>
            </a:r>
            <a:r>
              <a:rPr lang="en-US" sz="3000" b="1" i="0" dirty="0">
                <a:solidFill>
                  <a:srgbClr val="F5FB81"/>
                </a:solidFill>
                <a:latin typeface="Aptos"/>
                <a:ea typeface="Arial"/>
                <a:cs typeface="Arial"/>
              </a:rPr>
              <a:t>useful</a:t>
            </a:r>
            <a:r>
              <a:rPr lang="en-US" sz="3000" b="0" i="0" dirty="0">
                <a:solidFill>
                  <a:srgbClr val="F5FB81"/>
                </a:solidFill>
                <a:latin typeface="Aptos"/>
                <a:ea typeface="Arial"/>
                <a:cs typeface="Arial"/>
              </a:rPr>
              <a:t> </a:t>
            </a:r>
            <a:r>
              <a:rPr lang="en-US" sz="3000" b="0" i="0" dirty="0">
                <a:solidFill>
                  <a:schemeClr val="bg1"/>
                </a:solidFill>
                <a:latin typeface="Aptos"/>
                <a:ea typeface="Arial"/>
                <a:cs typeface="Arial"/>
              </a:rPr>
              <a:t>for </a:t>
            </a:r>
            <a:r>
              <a:rPr lang="en-US" sz="3000" b="1" i="0" dirty="0">
                <a:solidFill>
                  <a:srgbClr val="F5FB81"/>
                </a:solidFill>
                <a:latin typeface="Aptos"/>
                <a:ea typeface="Arial"/>
                <a:cs typeface="Arial"/>
              </a:rPr>
              <a:t>debugging</a:t>
            </a:r>
            <a:r>
              <a:rPr lang="en-US" sz="3000" b="0" i="0" dirty="0">
                <a:solidFill>
                  <a:srgbClr val="F5FB81"/>
                </a:solidFill>
                <a:latin typeface="Aptos"/>
                <a:ea typeface="Arial"/>
                <a:cs typeface="Arial"/>
              </a:rPr>
              <a:t> </a:t>
            </a:r>
            <a:r>
              <a:rPr lang="en-US" sz="3000" b="0" i="0" dirty="0">
                <a:solidFill>
                  <a:schemeClr val="bg1"/>
                </a:solidFill>
                <a:latin typeface="Aptos"/>
                <a:ea typeface="Arial"/>
                <a:cs typeface="Arial"/>
              </a:rPr>
              <a:t>and </a:t>
            </a:r>
            <a:r>
              <a:rPr lang="en-US" sz="3000" b="1" i="0" dirty="0">
                <a:solidFill>
                  <a:srgbClr val="F5FB81"/>
                </a:solidFill>
                <a:latin typeface="Aptos"/>
                <a:ea typeface="Arial"/>
                <a:cs typeface="Arial"/>
              </a:rPr>
              <a:t>troubleshooting</a:t>
            </a:r>
            <a:r>
              <a:rPr lang="en-US" sz="3000" b="1" dirty="0">
                <a:solidFill>
                  <a:srgbClr val="F5FB81"/>
                </a:solidFill>
                <a:latin typeface="Aptos"/>
                <a:ea typeface="Arial"/>
                <a:cs typeface="Arial"/>
              </a:rPr>
              <a:t>:</a:t>
            </a:r>
            <a:endParaRPr lang="en-US" dirty="0">
              <a:solidFill>
                <a:srgbClr val="F5FB81"/>
              </a:solidFill>
              <a:latin typeface="Aptos"/>
            </a:endParaRPr>
          </a:p>
        </p:txBody>
      </p:sp>
      <p:sp>
        <p:nvSpPr>
          <p:cNvPr id="2" name="TextBox 1">
            <a:extLst>
              <a:ext uri="{FF2B5EF4-FFF2-40B4-BE49-F238E27FC236}">
                <a16:creationId xmlns:a16="http://schemas.microsoft.com/office/drawing/2014/main" id="{863D5476-2C61-1BBA-BEC0-9820921DBCD2}"/>
              </a:ext>
            </a:extLst>
          </p:cNvPr>
          <p:cNvSpPr txBox="1"/>
          <p:nvPr/>
        </p:nvSpPr>
        <p:spPr>
          <a:xfrm>
            <a:off x="6422617" y="2031137"/>
            <a:ext cx="47850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rtl="0">
              <a:buFont typeface="Arial"/>
              <a:buChar char="•"/>
            </a:pPr>
            <a:r>
              <a:rPr lang="en-US" sz="2400" b="0" i="0">
                <a:solidFill>
                  <a:schemeClr val="bg1"/>
                </a:solidFill>
                <a:latin typeface="Aptos"/>
                <a:ea typeface="Arial"/>
                <a:cs typeface="Arial"/>
              </a:rPr>
              <a:t>Exception </a:t>
            </a:r>
            <a:r>
              <a:rPr lang="en-US" sz="2400" b="1" i="0">
                <a:solidFill>
                  <a:srgbClr val="F5FB81"/>
                </a:solidFill>
                <a:latin typeface="Aptos"/>
                <a:ea typeface="Arial"/>
                <a:cs typeface="Arial"/>
              </a:rPr>
              <a:t>explanation</a:t>
            </a:r>
            <a:endParaRPr lang="en-US">
              <a:solidFill>
                <a:srgbClr val="F5FB81"/>
              </a:solidFill>
            </a:endParaRPr>
          </a:p>
        </p:txBody>
      </p:sp>
      <p:sp>
        <p:nvSpPr>
          <p:cNvPr id="5" name="TextBox 4">
            <a:extLst>
              <a:ext uri="{FF2B5EF4-FFF2-40B4-BE49-F238E27FC236}">
                <a16:creationId xmlns:a16="http://schemas.microsoft.com/office/drawing/2014/main" id="{CE351DC1-7936-7C72-64C8-33A8647082BF}"/>
              </a:ext>
            </a:extLst>
          </p:cNvPr>
          <p:cNvSpPr txBox="1"/>
          <p:nvPr/>
        </p:nvSpPr>
        <p:spPr>
          <a:xfrm>
            <a:off x="6422616" y="2490425"/>
            <a:ext cx="47850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rtl="0">
              <a:buFont typeface="Arial"/>
              <a:buChar char="•"/>
            </a:pPr>
            <a:r>
              <a:rPr lang="en-US" sz="2400" b="0" i="0">
                <a:solidFill>
                  <a:schemeClr val="bg1"/>
                </a:solidFill>
                <a:latin typeface="Aptos"/>
                <a:ea typeface="Arial"/>
                <a:cs typeface="Arial"/>
              </a:rPr>
              <a:t>Code </a:t>
            </a:r>
            <a:r>
              <a:rPr lang="en-US" sz="2400" b="1" i="0">
                <a:solidFill>
                  <a:srgbClr val="F5FB81"/>
                </a:solidFill>
                <a:latin typeface="Aptos"/>
                <a:ea typeface="Arial"/>
                <a:cs typeface="Arial"/>
              </a:rPr>
              <a:t>analysis</a:t>
            </a:r>
            <a:endParaRPr lang="en-US"/>
          </a:p>
        </p:txBody>
      </p:sp>
      <p:sp>
        <p:nvSpPr>
          <p:cNvPr id="6" name="TextBox 5">
            <a:extLst>
              <a:ext uri="{FF2B5EF4-FFF2-40B4-BE49-F238E27FC236}">
                <a16:creationId xmlns:a16="http://schemas.microsoft.com/office/drawing/2014/main" id="{AAE0A2AB-423D-BC14-7DFE-6045E2B026D6}"/>
              </a:ext>
            </a:extLst>
          </p:cNvPr>
          <p:cNvSpPr txBox="1"/>
          <p:nvPr/>
        </p:nvSpPr>
        <p:spPr>
          <a:xfrm>
            <a:off x="6422617" y="2949710"/>
            <a:ext cx="47850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rtl="0">
              <a:buFont typeface="Arial"/>
              <a:buChar char="•"/>
            </a:pPr>
            <a:r>
              <a:rPr lang="en-US" sz="2400" b="0" i="0">
                <a:solidFill>
                  <a:schemeClr val="bg1"/>
                </a:solidFill>
                <a:latin typeface="Aptos"/>
                <a:ea typeface="Arial"/>
                <a:cs typeface="Arial"/>
              </a:rPr>
              <a:t>Suggesting </a:t>
            </a:r>
            <a:r>
              <a:rPr lang="en-US" sz="2400" b="1" i="0">
                <a:solidFill>
                  <a:srgbClr val="F5FB81"/>
                </a:solidFill>
                <a:latin typeface="Aptos"/>
                <a:ea typeface="Arial"/>
                <a:cs typeface="Arial"/>
              </a:rPr>
              <a:t>fixes</a:t>
            </a:r>
            <a:endParaRPr lang="en-US"/>
          </a:p>
        </p:txBody>
      </p:sp>
      <p:sp>
        <p:nvSpPr>
          <p:cNvPr id="7" name="TextBox 6">
            <a:extLst>
              <a:ext uri="{FF2B5EF4-FFF2-40B4-BE49-F238E27FC236}">
                <a16:creationId xmlns:a16="http://schemas.microsoft.com/office/drawing/2014/main" id="{D929EE81-7B9F-F9FA-3C64-4750D1BA15B5}"/>
              </a:ext>
            </a:extLst>
          </p:cNvPr>
          <p:cNvSpPr txBox="1"/>
          <p:nvPr/>
        </p:nvSpPr>
        <p:spPr>
          <a:xfrm>
            <a:off x="6422617" y="3429875"/>
            <a:ext cx="47850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rtl="0">
              <a:buFont typeface="Arial"/>
              <a:buChar char="•"/>
            </a:pPr>
            <a:r>
              <a:rPr lang="en-US" sz="2400" b="0" i="0">
                <a:solidFill>
                  <a:schemeClr val="bg1"/>
                </a:solidFill>
                <a:latin typeface="Aptos"/>
                <a:ea typeface="Arial"/>
                <a:cs typeface="Arial"/>
              </a:rPr>
              <a:t>Code </a:t>
            </a:r>
            <a:r>
              <a:rPr lang="en-US" sz="2400" b="1" i="0">
                <a:solidFill>
                  <a:srgbClr val="F5FB81"/>
                </a:solidFill>
                <a:latin typeface="Aptos"/>
                <a:ea typeface="Arial"/>
                <a:cs typeface="Arial"/>
              </a:rPr>
              <a:t>refactoring</a:t>
            </a:r>
            <a:endParaRPr lang="en-US"/>
          </a:p>
        </p:txBody>
      </p:sp>
      <p:sp>
        <p:nvSpPr>
          <p:cNvPr id="8" name="TextBox 7">
            <a:extLst>
              <a:ext uri="{FF2B5EF4-FFF2-40B4-BE49-F238E27FC236}">
                <a16:creationId xmlns:a16="http://schemas.microsoft.com/office/drawing/2014/main" id="{9F63F310-742E-AE3E-5F2E-3ADDE4AF45F7}"/>
              </a:ext>
            </a:extLst>
          </p:cNvPr>
          <p:cNvSpPr txBox="1"/>
          <p:nvPr/>
        </p:nvSpPr>
        <p:spPr>
          <a:xfrm>
            <a:off x="6422616" y="3889163"/>
            <a:ext cx="47850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solidFill>
                  <a:srgbClr val="FFFFFF"/>
                </a:solidFill>
                <a:latin typeface="Aptos"/>
                <a:cs typeface="Arial"/>
              </a:rPr>
              <a:t>Code </a:t>
            </a:r>
            <a:r>
              <a:rPr lang="en-US" sz="2400" b="1">
                <a:solidFill>
                  <a:srgbClr val="F5FB81"/>
                </a:solidFill>
                <a:latin typeface="Aptos"/>
                <a:cs typeface="Arial"/>
              </a:rPr>
              <a:t>documentation</a:t>
            </a:r>
            <a:endParaRPr lang="en-US"/>
          </a:p>
        </p:txBody>
      </p:sp>
      <p:sp>
        <p:nvSpPr>
          <p:cNvPr id="9" name="TextBox 8">
            <a:extLst>
              <a:ext uri="{FF2B5EF4-FFF2-40B4-BE49-F238E27FC236}">
                <a16:creationId xmlns:a16="http://schemas.microsoft.com/office/drawing/2014/main" id="{A59BE669-ECBC-53CE-7E59-C17F853ABB2D}"/>
              </a:ext>
            </a:extLst>
          </p:cNvPr>
          <p:cNvSpPr txBox="1"/>
          <p:nvPr/>
        </p:nvSpPr>
        <p:spPr>
          <a:xfrm>
            <a:off x="6422617" y="4348450"/>
            <a:ext cx="47850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solidFill>
                  <a:srgbClr val="FFFFFF"/>
                </a:solidFill>
                <a:latin typeface="Aptos"/>
                <a:cs typeface="Arial"/>
              </a:rPr>
              <a:t>Helps with automated </a:t>
            </a:r>
            <a:r>
              <a:rPr lang="en-US" sz="2400" b="1">
                <a:solidFill>
                  <a:srgbClr val="F5FB81"/>
                </a:solidFill>
                <a:latin typeface="Aptos"/>
                <a:cs typeface="Arial"/>
              </a:rPr>
              <a:t>testing</a:t>
            </a:r>
            <a:endParaRPr lang="en-US">
              <a:solidFill>
                <a:srgbClr val="F5FB81"/>
              </a:solidFill>
              <a:latin typeface="Aptos"/>
            </a:endParaRPr>
          </a:p>
        </p:txBody>
      </p:sp>
    </p:spTree>
    <p:extLst>
      <p:ext uri="{BB962C8B-B14F-4D97-AF65-F5344CB8AC3E}">
        <p14:creationId xmlns:p14="http://schemas.microsoft.com/office/powerpoint/2010/main" val="3747404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6350"/>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627332" y="2572879"/>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6</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636574" y="2659558"/>
            <a:ext cx="2928093" cy="1569660"/>
          </a:xfrm>
          <a:prstGeom prst="rect">
            <a:avLst/>
          </a:prstGeom>
          <a:noFill/>
        </p:spPr>
        <p:txBody>
          <a:bodyPr wrap="square" rtlCol="0">
            <a:spAutoFit/>
          </a:bodyPr>
          <a:lstStyle/>
          <a:p>
            <a:r>
              <a:rPr lang="en-US" sz="9600" dirty="0">
                <a:solidFill>
                  <a:schemeClr val="bg1"/>
                </a:solidFill>
                <a:effectLst>
                  <a:outerShdw blurRad="50800" dist="38100" dir="2700000" algn="tl" rotWithShape="0">
                    <a:prstClr val="black">
                      <a:alpha val="79708"/>
                    </a:prstClr>
                  </a:outerShdw>
                </a:effectLst>
                <a:latin typeface="Impact" panose="020B0806030902050204" pitchFamily="34" charset="0"/>
              </a:rPr>
              <a:t>DEMO</a:t>
            </a:r>
            <a:endParaRPr lang="en-US" sz="413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Tree>
    <p:extLst>
      <p:ext uri="{BB962C8B-B14F-4D97-AF65-F5344CB8AC3E}">
        <p14:creationId xmlns:p14="http://schemas.microsoft.com/office/powerpoint/2010/main" val="4236144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030">
          <a:extLst>
            <a:ext uri="{FF2B5EF4-FFF2-40B4-BE49-F238E27FC236}">
              <a16:creationId xmlns:a16="http://schemas.microsoft.com/office/drawing/2014/main" id="{10DA3951-349E-5F02-F4F2-FB39DE893DA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D24873E-1BDB-1CB8-6692-12F3C309405A}"/>
              </a:ext>
            </a:extLst>
          </p:cNvPr>
          <p:cNvSpPr/>
          <p:nvPr/>
        </p:nvSpPr>
        <p:spPr>
          <a:xfrm>
            <a:off x="0" y="-5"/>
            <a:ext cx="12192000" cy="6858000"/>
          </a:xfrm>
          <a:prstGeom prst="rect">
            <a:avLst/>
          </a:prstGeom>
          <a:solidFill>
            <a:srgbClr val="000000">
              <a:alpha val="5829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6D471B3-4E87-C569-A185-8D76DD417EDC}"/>
              </a:ext>
            </a:extLst>
          </p:cNvPr>
          <p:cNvSpPr/>
          <p:nvPr/>
        </p:nvSpPr>
        <p:spPr>
          <a:xfrm>
            <a:off x="-2474258" y="-1438838"/>
            <a:ext cx="17140516" cy="9771529"/>
          </a:xfrm>
          <a:prstGeom prst="ellipse">
            <a:avLst/>
          </a:prstGeom>
          <a:solidFill>
            <a:srgbClr val="0000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3" name="Google Shape;6053;p292">
            <a:extLst>
              <a:ext uri="{FF2B5EF4-FFF2-40B4-BE49-F238E27FC236}">
                <a16:creationId xmlns:a16="http://schemas.microsoft.com/office/drawing/2014/main" id="{C45F6FAF-E5A1-B65D-8857-D582FE62AAE6}"/>
              </a:ext>
            </a:extLst>
          </p:cNvPr>
          <p:cNvSpPr txBox="1"/>
          <p:nvPr/>
        </p:nvSpPr>
        <p:spPr>
          <a:xfrm>
            <a:off x="719512" y="2667438"/>
            <a:ext cx="10752976" cy="1491814"/>
          </a:xfrm>
          <a:prstGeom prst="rect">
            <a:avLst/>
          </a:prstGeom>
          <a:noFill/>
          <a:ln>
            <a:noFill/>
          </a:ln>
        </p:spPr>
        <p:txBody>
          <a:bodyPr spcFirstLastPara="1" wrap="square" lIns="91265" tIns="45615" rIns="91265" bIns="45615" anchor="t" anchorCtr="0">
            <a:noAutofit/>
          </a:bodyPr>
          <a:lstStyle/>
          <a:p>
            <a:pPr algn="ctr" defTabSz="1216976">
              <a:lnSpc>
                <a:spcPct val="90000"/>
              </a:lnSpc>
              <a:defRPr/>
            </a:pPr>
            <a:r>
              <a:rPr lang="en-US" sz="12000" b="1">
                <a:solidFill>
                  <a:srgbClr val="FFFFFF"/>
                </a:solidFill>
                <a:latin typeface="Passion One" panose="02000506080000020004" pitchFamily="2" charset="77"/>
              </a:rPr>
              <a:t>VISUALIZATION</a:t>
            </a:r>
          </a:p>
        </p:txBody>
      </p:sp>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DC07303B-C0C5-4C1E-D9F7-C1C2042BFD5A}"/>
                  </a:ext>
                </a:extLst>
              </p:cNvPr>
              <p:cNvGraphicFramePr>
                <a:graphicFrameLocks noChangeAspect="1"/>
              </p:cNvGraphicFramePr>
              <p:nvPr>
                <p:extLst>
                  <p:ext uri="{D42A27DB-BD31-4B8C-83A1-F6EECF244321}">
                    <p14:modId xmlns:p14="http://schemas.microsoft.com/office/powerpoint/2010/main" val="197870774"/>
                  </p:ext>
                </p:extLst>
              </p:nvPr>
            </p:nvGraphicFramePr>
            <p:xfrm>
              <a:off x="1452678" y="2193954"/>
              <a:ext cx="7930482" cy="2372801"/>
            </p:xfrm>
            <a:graphic>
              <a:graphicData uri="http://schemas.microsoft.com/office/drawing/2017/model3d">
                <am3d:model3d r:embed="rId4">
                  <am3d:spPr>
                    <a:xfrm>
                      <a:off x="0" y="0"/>
                      <a:ext cx="7930482" cy="2372801"/>
                    </a:xfrm>
                    <a:prstGeom prst="rect">
                      <a:avLst/>
                    </a:prstGeom>
                    <a:noFill/>
                  </am3d:spPr>
                  <am3d:camera>
                    <am3d:pos x="0" y="0" z="53904564"/>
                    <am3d:up dx="0" dy="36000000" dz="0"/>
                    <am3d:lookAt x="0" y="0" z="0"/>
                    <am3d:perspective fov="2700000"/>
                  </am3d:camera>
                  <am3d:trans>
                    <am3d:meterPerModelUnit n="79" d="1000000"/>
                    <am3d:preTrans dx="-101986701" dy="-4014320" dz="-19480663"/>
                    <am3d:scale>
                      <am3d:sx n="1000000" d="1000000"/>
                      <am3d:sy n="1000000" d="1000000"/>
                      <am3d:sz n="1000000" d="1000000"/>
                    </am3d:scale>
                    <am3d:rot ax="290298" ay="-1169983" az="10702056"/>
                    <am3d:postTrans dx="0" dy="0" dz="0"/>
                  </am3d:trans>
                  <am3d:raster rName="Office3DRenderer" rVer="16.0.8326">
                    <am3d:blip r:embed="rId5"/>
                  </am3d:raster>
                  <am3d:objViewport viewportSz="100621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DC07303B-C0C5-4C1E-D9F7-C1C2042BFD5A}"/>
                  </a:ext>
                </a:extLst>
              </p:cNvPr>
              <p:cNvPicPr>
                <a:picLocks noGrp="1" noRot="1" noChangeAspect="1" noMove="1" noResize="1" noEditPoints="1" noAdjustHandles="1" noChangeArrowheads="1" noChangeShapeType="1" noCrop="1"/>
              </p:cNvPicPr>
              <p:nvPr/>
            </p:nvPicPr>
            <p:blipFill>
              <a:blip r:embed="rId5"/>
              <a:stretch>
                <a:fillRect/>
              </a:stretch>
            </p:blipFill>
            <p:spPr>
              <a:xfrm>
                <a:off x="1452678" y="2193954"/>
                <a:ext cx="7930482" cy="2372801"/>
              </a:xfrm>
              <a:prstGeom prst="rect">
                <a:avLst/>
              </a:prstGeom>
              <a:noFill/>
            </p:spPr>
          </p:pic>
        </mc:Fallback>
      </mc:AlternateContent>
      <p:sp>
        <p:nvSpPr>
          <p:cNvPr id="4" name="TextBox 3">
            <a:extLst>
              <a:ext uri="{FF2B5EF4-FFF2-40B4-BE49-F238E27FC236}">
                <a16:creationId xmlns:a16="http://schemas.microsoft.com/office/drawing/2014/main" id="{8D1070AA-B868-6F31-3F7C-44508BAE0719}"/>
              </a:ext>
            </a:extLst>
          </p:cNvPr>
          <p:cNvSpPr txBox="1"/>
          <p:nvPr/>
        </p:nvSpPr>
        <p:spPr>
          <a:xfrm>
            <a:off x="9198429" y="2590800"/>
            <a:ext cx="184731" cy="369332"/>
          </a:xfrm>
          <a:prstGeom prst="rect">
            <a:avLst/>
          </a:prstGeom>
          <a:noFill/>
        </p:spPr>
        <p:txBody>
          <a:bodyPr wrap="none" rtlCol="0">
            <a:spAutoFit/>
          </a:bodyPr>
          <a:lstStyle/>
          <a:p>
            <a:endParaRPr lang="en-NL"/>
          </a:p>
        </p:txBody>
      </p:sp>
      <p:sp>
        <p:nvSpPr>
          <p:cNvPr id="3" name="TextBox 2">
            <a:extLst>
              <a:ext uri="{FF2B5EF4-FFF2-40B4-BE49-F238E27FC236}">
                <a16:creationId xmlns:a16="http://schemas.microsoft.com/office/drawing/2014/main" id="{8DA9DA7E-9BA9-5BF3-BA98-8AC7B1C95861}"/>
              </a:ext>
            </a:extLst>
          </p:cNvPr>
          <p:cNvSpPr txBox="1"/>
          <p:nvPr/>
        </p:nvSpPr>
        <p:spPr>
          <a:xfrm>
            <a:off x="6635262" y="3610708"/>
            <a:ext cx="184731" cy="369332"/>
          </a:xfrm>
          <a:prstGeom prst="rect">
            <a:avLst/>
          </a:prstGeom>
          <a:noFill/>
        </p:spPr>
        <p:txBody>
          <a:bodyPr wrap="none" rtlCol="0">
            <a:spAutoFit/>
          </a:bodyPr>
          <a:lstStyle/>
          <a:p>
            <a:endParaRPr lang="en-NL"/>
          </a:p>
        </p:txBody>
      </p:sp>
      <p:sp>
        <p:nvSpPr>
          <p:cNvPr id="11" name="TextBox 10">
            <a:extLst>
              <a:ext uri="{FF2B5EF4-FFF2-40B4-BE49-F238E27FC236}">
                <a16:creationId xmlns:a16="http://schemas.microsoft.com/office/drawing/2014/main" id="{2B960122-39E9-32B4-D3ED-1B6B15141815}"/>
              </a:ext>
            </a:extLst>
          </p:cNvPr>
          <p:cNvSpPr txBox="1"/>
          <p:nvPr/>
        </p:nvSpPr>
        <p:spPr>
          <a:xfrm>
            <a:off x="4665785" y="4970585"/>
            <a:ext cx="184731" cy="369332"/>
          </a:xfrm>
          <a:prstGeom prst="rect">
            <a:avLst/>
          </a:prstGeom>
          <a:noFill/>
        </p:spPr>
        <p:txBody>
          <a:bodyPr wrap="none" rtlCol="0">
            <a:spAutoFit/>
          </a:bodyPr>
          <a:lstStyle/>
          <a:p>
            <a:endParaRPr lang="en-NL"/>
          </a:p>
        </p:txBody>
      </p:sp>
      <p:sp>
        <p:nvSpPr>
          <p:cNvPr id="12" name="TextBox 11">
            <a:extLst>
              <a:ext uri="{FF2B5EF4-FFF2-40B4-BE49-F238E27FC236}">
                <a16:creationId xmlns:a16="http://schemas.microsoft.com/office/drawing/2014/main" id="{85362D73-3962-AF43-8004-7107752050E9}"/>
              </a:ext>
            </a:extLst>
          </p:cNvPr>
          <p:cNvSpPr txBox="1"/>
          <p:nvPr/>
        </p:nvSpPr>
        <p:spPr>
          <a:xfrm>
            <a:off x="4736123" y="4079631"/>
            <a:ext cx="184731" cy="369332"/>
          </a:xfrm>
          <a:prstGeom prst="rect">
            <a:avLst/>
          </a:prstGeom>
          <a:noFill/>
        </p:spPr>
        <p:txBody>
          <a:bodyPr wrap="none" rtlCol="0">
            <a:spAutoFit/>
          </a:bodyPr>
          <a:lstStyle/>
          <a:p>
            <a:endParaRPr lang="en-NL"/>
          </a:p>
        </p:txBody>
      </p:sp>
      <p:sp>
        <p:nvSpPr>
          <p:cNvPr id="5" name="TextBox 4">
            <a:extLst>
              <a:ext uri="{FF2B5EF4-FFF2-40B4-BE49-F238E27FC236}">
                <a16:creationId xmlns:a16="http://schemas.microsoft.com/office/drawing/2014/main" id="{D7120C44-BAD7-13A4-DB44-2452F5F4E4F4}"/>
              </a:ext>
            </a:extLst>
          </p:cNvPr>
          <p:cNvSpPr txBox="1"/>
          <p:nvPr/>
        </p:nvSpPr>
        <p:spPr>
          <a:xfrm>
            <a:off x="13940589" y="6833937"/>
            <a:ext cx="184731" cy="369332"/>
          </a:xfrm>
          <a:prstGeom prst="rect">
            <a:avLst/>
          </a:prstGeom>
          <a:noFill/>
        </p:spPr>
        <p:txBody>
          <a:bodyPr wrap="none" rtlCol="0">
            <a:spAutoFit/>
          </a:bodyPr>
          <a:lstStyle/>
          <a:p>
            <a:endParaRPr lang="en-NL"/>
          </a:p>
        </p:txBody>
      </p:sp>
    </p:spTree>
    <p:extLst>
      <p:ext uri="{BB962C8B-B14F-4D97-AF65-F5344CB8AC3E}">
        <p14:creationId xmlns:p14="http://schemas.microsoft.com/office/powerpoint/2010/main" val="285535095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Effect transition="in" filter="fade">
                                      <p:cBhvr>
                                        <p:cTn id="9" dur="1000"/>
                                        <p:tgtEl>
                                          <p:spTgt spid="16"/>
                                        </p:tgtEl>
                                      </p:cBhvr>
                                    </p:animEffect>
                                  </p:childTnLst>
                                </p:cTn>
                              </p:par>
                              <p:par>
                                <p:cTn id="10" presetID="10" presetClass="entr" presetSubtype="0" fill="hold" grpId="0" nodeType="withEffect">
                                  <p:stCondLst>
                                    <p:cond delay="2500"/>
                                  </p:stCondLst>
                                  <p:childTnLst>
                                    <p:set>
                                      <p:cBhvr>
                                        <p:cTn id="11" dur="1" fill="hold">
                                          <p:stCondLst>
                                            <p:cond delay="0"/>
                                          </p:stCondLst>
                                        </p:cTn>
                                        <p:tgtEl>
                                          <p:spTgt spid="6053"/>
                                        </p:tgtEl>
                                        <p:attrNameLst>
                                          <p:attrName>style.visibility</p:attrName>
                                        </p:attrNameLst>
                                      </p:cBhvr>
                                      <p:to>
                                        <p:strVal val="visible"/>
                                      </p:to>
                                    </p:set>
                                    <p:animEffect transition="in" filter="fade">
                                      <p:cBhvr>
                                        <p:cTn id="12" dur="1000"/>
                                        <p:tgtEl>
                                          <p:spTgt spid="6053"/>
                                        </p:tgtEl>
                                      </p:cBhvr>
                                    </p:animEffect>
                                  </p:childTnLst>
                                </p:cTn>
                              </p:par>
                              <p:par>
                                <p:cTn id="13" presetID="53" presetClass="entr" presetSubtype="528" fill="hold" grpId="0"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p:cTn id="15" dur="2000" fill="hold"/>
                                        <p:tgtEl>
                                          <p:spTgt spid="2"/>
                                        </p:tgtEl>
                                        <p:attrNameLst>
                                          <p:attrName>ppt_w</p:attrName>
                                        </p:attrNameLst>
                                      </p:cBhvr>
                                      <p:tavLst>
                                        <p:tav tm="0">
                                          <p:val>
                                            <p:fltVal val="0"/>
                                          </p:val>
                                        </p:tav>
                                        <p:tav tm="100000">
                                          <p:val>
                                            <p:strVal val="#ppt_w"/>
                                          </p:val>
                                        </p:tav>
                                      </p:tavLst>
                                    </p:anim>
                                    <p:anim calcmode="lin" valueType="num">
                                      <p:cBhvr>
                                        <p:cTn id="16" dur="2000" fill="hold"/>
                                        <p:tgtEl>
                                          <p:spTgt spid="2"/>
                                        </p:tgtEl>
                                        <p:attrNameLst>
                                          <p:attrName>ppt_h</p:attrName>
                                        </p:attrNameLst>
                                      </p:cBhvr>
                                      <p:tavLst>
                                        <p:tav tm="0">
                                          <p:val>
                                            <p:fltVal val="0"/>
                                          </p:val>
                                        </p:tav>
                                        <p:tav tm="100000">
                                          <p:val>
                                            <p:strVal val="#ppt_h"/>
                                          </p:val>
                                        </p:tav>
                                      </p:tavLst>
                                    </p:anim>
                                    <p:animEffect transition="in" filter="fade">
                                      <p:cBhvr>
                                        <p:cTn id="17" dur="2000"/>
                                        <p:tgtEl>
                                          <p:spTgt spid="2"/>
                                        </p:tgtEl>
                                      </p:cBhvr>
                                    </p:animEffect>
                                    <p:anim calcmode="lin" valueType="num">
                                      <p:cBhvr>
                                        <p:cTn id="18" dur="2000" fill="hold"/>
                                        <p:tgtEl>
                                          <p:spTgt spid="2"/>
                                        </p:tgtEl>
                                        <p:attrNameLst>
                                          <p:attrName>ppt_x</p:attrName>
                                        </p:attrNameLst>
                                      </p:cBhvr>
                                      <p:tavLst>
                                        <p:tav tm="0">
                                          <p:val>
                                            <p:fltVal val="0.5"/>
                                          </p:val>
                                        </p:tav>
                                        <p:tav tm="100000">
                                          <p:val>
                                            <p:strVal val="#ppt_x"/>
                                          </p:val>
                                        </p:tav>
                                      </p:tavLst>
                                    </p:anim>
                                    <p:anim calcmode="lin" valueType="num">
                                      <p:cBhvr>
                                        <p:cTn id="19" dur="2000" fill="hold"/>
                                        <p:tgtEl>
                                          <p:spTgt spid="2"/>
                                        </p:tgtEl>
                                        <p:attrNameLst>
                                          <p:attrName>ppt_y</p:attrName>
                                        </p:attrNameLst>
                                      </p:cBhvr>
                                      <p:tavLst>
                                        <p:tav tm="0">
                                          <p:val>
                                            <p:fltVal val="0.5"/>
                                          </p:val>
                                        </p:tav>
                                        <p:tav tm="100000">
                                          <p:val>
                                            <p:strVal val="#ppt_y"/>
                                          </p:val>
                                        </p:tav>
                                      </p:tavLst>
                                    </p:anim>
                                  </p:childTnLst>
                                </p:cTn>
                              </p:par>
                              <p:par>
                                <p:cTn id="20" presetID="0" presetClass="path" presetSubtype="0" accel="50000" decel="50000" fill="hold" nodeType="withEffect">
                                  <p:stCondLst>
                                    <p:cond delay="1000"/>
                                  </p:stCondLst>
                                  <p:childTnLst>
                                    <p:animMotion origin="layout" path="M -3.95833E-6 -1.11111E-6 C 0.03946 -0.00648 0.07904 -0.01273 0.20495 -0.15579 C 0.33073 -0.29861 0.54284 -0.57801 0.75495 -0.85787 " pathEditMode="relative" rAng="0" ptsTypes="AAA">
                                      <p:cBhvr>
                                        <p:cTn id="21" dur="5000" fill="hold"/>
                                        <p:tgtEl>
                                          <p:spTgt spid="16"/>
                                        </p:tgtEl>
                                        <p:attrNameLst>
                                          <p:attrName>ppt_x</p:attrName>
                                          <p:attrName>ppt_y</p:attrName>
                                        </p:attrNameLst>
                                      </p:cBhvr>
                                      <p:rCtr x="37747" y="-42894"/>
                                    </p:animMotion>
                                  </p:childTnLst>
                                </p:cTn>
                              </p:par>
                              <p:par>
                                <p:cTn id="22" presetID="6" presetClass="emph" presetSubtype="0" fill="hold" nodeType="withEffect">
                                  <p:stCondLst>
                                    <p:cond delay="1000"/>
                                  </p:stCondLst>
                                  <p:childTnLst>
                                    <p:animScale>
                                      <p:cBhvr>
                                        <p:cTn id="23" dur="3000" fill="hold"/>
                                        <p:tgtEl>
                                          <p:spTgt spid="1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05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30490" y="-11"/>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254165" y="2572887"/>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7</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297600" y="2659558"/>
            <a:ext cx="3674950" cy="1538883"/>
          </a:xfrm>
          <a:prstGeom prst="rect">
            <a:avLst/>
          </a:prstGeom>
          <a:noFill/>
        </p:spPr>
        <p:txBody>
          <a:bodyPr wrap="square" rtlCol="0">
            <a:spAutoFit/>
          </a:bodyPr>
          <a:lstStyle/>
          <a:p>
            <a:r>
              <a:rPr lang="en-US" sz="2800"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6600" dirty="0">
                <a:solidFill>
                  <a:schemeClr val="bg1"/>
                </a:solidFill>
                <a:effectLst>
                  <a:outerShdw blurRad="50800" dist="38100" dir="2700000" algn="tl" rotWithShape="0">
                    <a:prstClr val="black">
                      <a:alpha val="79708"/>
                    </a:prstClr>
                  </a:outerShdw>
                </a:effectLst>
                <a:latin typeface="Impact" panose="020B0806030902050204" pitchFamily="34" charset="0"/>
              </a:rPr>
              <a:t>LOADING …</a:t>
            </a:r>
          </a:p>
        </p:txBody>
      </p:sp>
    </p:spTree>
    <p:extLst>
      <p:ext uri="{BB962C8B-B14F-4D97-AF65-F5344CB8AC3E}">
        <p14:creationId xmlns:p14="http://schemas.microsoft.com/office/powerpoint/2010/main" val="26100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17934"/>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7</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7344252" cy="923330"/>
          </a:xfrm>
          <a:prstGeom prst="rect">
            <a:avLst/>
          </a:prstGeom>
          <a:noFill/>
        </p:spPr>
        <p:txBody>
          <a:bodyPr wrap="square" rtlCol="0">
            <a:spAutoFit/>
          </a:bodyPr>
          <a:lstStyle/>
          <a:p>
            <a:r>
              <a:rPr lang="en-US"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LOADING …</a:t>
            </a:r>
          </a:p>
        </p:txBody>
      </p:sp>
      <p:sp>
        <p:nvSpPr>
          <p:cNvPr id="3" name="TextBox 2">
            <a:extLst>
              <a:ext uri="{FF2B5EF4-FFF2-40B4-BE49-F238E27FC236}">
                <a16:creationId xmlns:a16="http://schemas.microsoft.com/office/drawing/2014/main" id="{0DB7EC4F-EE86-2903-011E-4018CE85A368}"/>
              </a:ext>
            </a:extLst>
          </p:cNvPr>
          <p:cNvSpPr txBox="1"/>
          <p:nvPr/>
        </p:nvSpPr>
        <p:spPr>
          <a:xfrm>
            <a:off x="1484334" y="2037124"/>
            <a:ext cx="6456508" cy="769441"/>
          </a:xfrm>
          <a:prstGeom prst="rect">
            <a:avLst/>
          </a:prstGeom>
          <a:noFill/>
        </p:spPr>
        <p:txBody>
          <a:bodyPr wrap="square">
            <a:spAutoFit/>
          </a:bodyPr>
          <a:lstStyle/>
          <a:p>
            <a:r>
              <a:rPr lang="nl-NL" sz="4400" dirty="0">
                <a:solidFill>
                  <a:schemeClr val="bg1"/>
                </a:solidFill>
              </a:rPr>
              <a:t>-WHAT TO PUT HERE?</a:t>
            </a:r>
          </a:p>
        </p:txBody>
      </p:sp>
    </p:spTree>
    <p:extLst>
      <p:ext uri="{BB962C8B-B14F-4D97-AF65-F5344CB8AC3E}">
        <p14:creationId xmlns:p14="http://schemas.microsoft.com/office/powerpoint/2010/main" val="4256745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627332" y="2572879"/>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7</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636574" y="2659558"/>
            <a:ext cx="2928093" cy="1569660"/>
          </a:xfrm>
          <a:prstGeom prst="rect">
            <a:avLst/>
          </a:prstGeom>
          <a:noFill/>
        </p:spPr>
        <p:txBody>
          <a:bodyPr wrap="square" rtlCol="0">
            <a:spAutoFit/>
          </a:bodyPr>
          <a:lstStyle/>
          <a:p>
            <a:r>
              <a:rPr lang="en-US" sz="9600" dirty="0">
                <a:solidFill>
                  <a:schemeClr val="bg1"/>
                </a:solidFill>
                <a:effectLst>
                  <a:outerShdw blurRad="50800" dist="38100" dir="2700000" algn="tl" rotWithShape="0">
                    <a:prstClr val="black">
                      <a:alpha val="79708"/>
                    </a:prstClr>
                  </a:outerShdw>
                </a:effectLst>
                <a:latin typeface="Impact" panose="020B0806030902050204" pitchFamily="34" charset="0"/>
              </a:rPr>
              <a:t>DEMO</a:t>
            </a:r>
            <a:endParaRPr lang="en-US" sz="413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Tree>
    <p:extLst>
      <p:ext uri="{BB962C8B-B14F-4D97-AF65-F5344CB8AC3E}">
        <p14:creationId xmlns:p14="http://schemas.microsoft.com/office/powerpoint/2010/main" val="31527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30490" y="-11"/>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787565" y="2572887"/>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8</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831000" y="2659558"/>
            <a:ext cx="2443050" cy="1538883"/>
          </a:xfrm>
          <a:prstGeom prst="rect">
            <a:avLst/>
          </a:prstGeom>
          <a:noFill/>
        </p:spPr>
        <p:txBody>
          <a:bodyPr wrap="square" rtlCol="0">
            <a:spAutoFit/>
          </a:bodyPr>
          <a:lstStyle/>
          <a:p>
            <a:r>
              <a:rPr lang="en-US" sz="2800"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6600" dirty="0">
                <a:solidFill>
                  <a:schemeClr val="bg1"/>
                </a:solidFill>
                <a:effectLst>
                  <a:outerShdw blurRad="50800" dist="38100" dir="2700000" algn="tl" rotWithShape="0">
                    <a:prstClr val="black">
                      <a:alpha val="79708"/>
                    </a:prstClr>
                  </a:outerShdw>
                </a:effectLst>
                <a:latin typeface="Impact" panose="020B0806030902050204" pitchFamily="34" charset="0"/>
              </a:rPr>
              <a:t>UI / UX</a:t>
            </a:r>
          </a:p>
        </p:txBody>
      </p:sp>
    </p:spTree>
    <p:extLst>
      <p:ext uri="{BB962C8B-B14F-4D97-AF65-F5344CB8AC3E}">
        <p14:creationId xmlns:p14="http://schemas.microsoft.com/office/powerpoint/2010/main" val="339261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17934"/>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8</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7344252" cy="923330"/>
          </a:xfrm>
          <a:prstGeom prst="rect">
            <a:avLst/>
          </a:prstGeom>
          <a:noFill/>
        </p:spPr>
        <p:txBody>
          <a:bodyPr wrap="square" rtlCol="0">
            <a:spAutoFit/>
          </a:bodyPr>
          <a:lstStyle/>
          <a:p>
            <a:r>
              <a:rPr lang="en-US">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UI / UX</a:t>
            </a:r>
          </a:p>
        </p:txBody>
      </p:sp>
      <p:sp>
        <p:nvSpPr>
          <p:cNvPr id="2" name="TextBox 1">
            <a:extLst>
              <a:ext uri="{FF2B5EF4-FFF2-40B4-BE49-F238E27FC236}">
                <a16:creationId xmlns:a16="http://schemas.microsoft.com/office/drawing/2014/main" id="{F3CCB25A-B0CE-EBA1-F4AF-AA0A3D75AA7C}"/>
              </a:ext>
            </a:extLst>
          </p:cNvPr>
          <p:cNvSpPr txBox="1"/>
          <p:nvPr/>
        </p:nvSpPr>
        <p:spPr>
          <a:xfrm>
            <a:off x="1484334" y="2037124"/>
            <a:ext cx="6456508" cy="769441"/>
          </a:xfrm>
          <a:prstGeom prst="rect">
            <a:avLst/>
          </a:prstGeom>
          <a:noFill/>
        </p:spPr>
        <p:txBody>
          <a:bodyPr wrap="square">
            <a:spAutoFit/>
          </a:bodyPr>
          <a:lstStyle/>
          <a:p>
            <a:r>
              <a:rPr lang="nl-NL" sz="4400" dirty="0">
                <a:solidFill>
                  <a:schemeClr val="bg1"/>
                </a:solidFill>
              </a:rPr>
              <a:t>-WHAT TO PUT HERE?</a:t>
            </a:r>
          </a:p>
        </p:txBody>
      </p:sp>
    </p:spTree>
    <p:extLst>
      <p:ext uri="{BB962C8B-B14F-4D97-AF65-F5344CB8AC3E}">
        <p14:creationId xmlns:p14="http://schemas.microsoft.com/office/powerpoint/2010/main" val="2909665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627332" y="2572879"/>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8</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636574" y="2659558"/>
            <a:ext cx="2928093" cy="1569660"/>
          </a:xfrm>
          <a:prstGeom prst="rect">
            <a:avLst/>
          </a:prstGeom>
          <a:noFill/>
        </p:spPr>
        <p:txBody>
          <a:bodyPr wrap="square" rtlCol="0">
            <a:spAutoFit/>
          </a:bodyPr>
          <a:lstStyle/>
          <a:p>
            <a:r>
              <a:rPr lang="en-US" sz="9600" dirty="0">
                <a:solidFill>
                  <a:schemeClr val="bg1"/>
                </a:solidFill>
                <a:effectLst>
                  <a:outerShdw blurRad="50800" dist="38100" dir="2700000" algn="tl" rotWithShape="0">
                    <a:prstClr val="black">
                      <a:alpha val="79708"/>
                    </a:prstClr>
                  </a:outerShdw>
                </a:effectLst>
                <a:latin typeface="Impact" panose="020B0806030902050204" pitchFamily="34" charset="0"/>
              </a:rPr>
              <a:t>DEMO</a:t>
            </a:r>
            <a:endParaRPr lang="en-US" sz="413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Tree>
    <p:extLst>
      <p:ext uri="{BB962C8B-B14F-4D97-AF65-F5344CB8AC3E}">
        <p14:creationId xmlns:p14="http://schemas.microsoft.com/office/powerpoint/2010/main" val="266743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3"/>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1</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4392505" cy="923330"/>
          </a:xfrm>
          <a:prstGeom prst="rect">
            <a:avLst/>
          </a:prstGeom>
          <a:noFill/>
        </p:spPr>
        <p:txBody>
          <a:bodyPr wrap="square" rtlCol="0">
            <a:spAutoFit/>
          </a:bodyPr>
          <a:lstStyle/>
          <a:p>
            <a:r>
              <a:rPr lang="en-US">
                <a:solidFill>
                  <a:schemeClr val="bg1"/>
                </a:solidFill>
                <a:effectLst>
                  <a:outerShdw blurRad="50800" dist="38100" dir="2700000" algn="tl" rotWithShape="0">
                    <a:prstClr val="black">
                      <a:alpha val="79708"/>
                    </a:prstClr>
                  </a:outerShdw>
                </a:effectLst>
                <a:latin typeface="Impact" panose="020B0806030902050204" pitchFamily="34" charset="0"/>
              </a:rPr>
              <a:t>GITHUB COPILOT</a:t>
            </a:r>
          </a:p>
          <a:p>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AI PAIR PROGRAMMER</a:t>
            </a:r>
          </a:p>
        </p:txBody>
      </p:sp>
      <p:pic>
        <p:nvPicPr>
          <p:cNvPr id="4" name="Graphic 3" descr="Programmer female with solid fill">
            <a:extLst>
              <a:ext uri="{FF2B5EF4-FFF2-40B4-BE49-F238E27FC236}">
                <a16:creationId xmlns:a16="http://schemas.microsoft.com/office/drawing/2014/main" id="{6FB91272-5CD6-24C2-51BC-72D822163665}"/>
              </a:ext>
            </a:extLst>
          </p:cNvPr>
          <p:cNvPicPr>
            <a:picLocks noGrp="1" noChangeAspect="1"/>
          </p:cNvPicPr>
          <p:nvPr/>
        </p:nvPicPr>
        <p:blipFill>
          <a:blip r:embed="rId4">
            <a:extLst>
              <a:ext uri="{96DAC541-7B7A-43D3-8B79-37D633B846F1}">
                <asvg:svgBlip xmlns:asvg="http://schemas.microsoft.com/office/drawing/2016/SVG/main" r:embed="rId5"/>
              </a:ext>
            </a:extLst>
          </a:blip>
          <a:srcRect t="82" b="82"/>
          <a:stretch/>
        </p:blipFill>
        <p:spPr>
          <a:xfrm>
            <a:off x="5837817" y="572530"/>
            <a:ext cx="969962" cy="968375"/>
          </a:xfrm>
          <a:prstGeom prst="rect">
            <a:avLst/>
          </a:prstGeom>
        </p:spPr>
      </p:pic>
      <p:pic>
        <p:nvPicPr>
          <p:cNvPr id="5" name="Graphic 4" descr="Programmer male with solid fill">
            <a:extLst>
              <a:ext uri="{FF2B5EF4-FFF2-40B4-BE49-F238E27FC236}">
                <a16:creationId xmlns:a16="http://schemas.microsoft.com/office/drawing/2014/main" id="{4D492887-5D13-94AC-0CDF-E2D341E04F9E}"/>
              </a:ext>
            </a:extLst>
          </p:cNvPr>
          <p:cNvPicPr>
            <a:picLocks noChangeAspect="1"/>
          </p:cNvPicPr>
          <p:nvPr/>
        </p:nvPicPr>
        <p:blipFill>
          <a:blip r:embed="rId6">
            <a:extLst>
              <a:ext uri="{96DAC541-7B7A-43D3-8B79-37D633B846F1}">
                <asvg:svgBlip xmlns:asvg="http://schemas.microsoft.com/office/drawing/2016/SVG/main" r:embed="rId7"/>
              </a:ext>
            </a:extLst>
          </a:blip>
          <a:srcRect t="82" b="82"/>
          <a:stretch/>
        </p:blipFill>
        <p:spPr>
          <a:xfrm>
            <a:off x="6656967" y="569066"/>
            <a:ext cx="969962" cy="968375"/>
          </a:xfrm>
          <a:prstGeom prst="rect">
            <a:avLst/>
          </a:prstGeom>
        </p:spPr>
      </p:pic>
      <p:pic>
        <p:nvPicPr>
          <p:cNvPr id="7" name="Graphic 6" descr="Credit card with solid fill">
            <a:extLst>
              <a:ext uri="{FF2B5EF4-FFF2-40B4-BE49-F238E27FC236}">
                <a16:creationId xmlns:a16="http://schemas.microsoft.com/office/drawing/2014/main" id="{A0D0ECB5-F9DE-6090-EFE7-1E2B79D7C4A8}"/>
              </a:ext>
            </a:extLst>
          </p:cNvPr>
          <p:cNvPicPr>
            <a:picLocks noGrp="1" noChangeAspect="1"/>
          </p:cNvPicPr>
          <p:nvPr/>
        </p:nvPicPr>
        <p:blipFill>
          <a:blip r:embed="rId8">
            <a:extLst>
              <a:ext uri="{96DAC541-7B7A-43D3-8B79-37D633B846F1}">
                <asvg:svgBlip xmlns:asvg="http://schemas.microsoft.com/office/drawing/2016/SVG/main" r:embed="rId9"/>
              </a:ext>
            </a:extLst>
          </a:blip>
          <a:srcRect t="82" b="82"/>
          <a:stretch/>
        </p:blipFill>
        <p:spPr>
          <a:xfrm>
            <a:off x="8173884" y="2040588"/>
            <a:ext cx="969962" cy="968375"/>
          </a:xfrm>
          <a:prstGeom prst="rect">
            <a:avLst/>
          </a:prstGeom>
        </p:spPr>
      </p:pic>
      <p:grpSp>
        <p:nvGrpSpPr>
          <p:cNvPr id="2" name="Group 1">
            <a:extLst>
              <a:ext uri="{FF2B5EF4-FFF2-40B4-BE49-F238E27FC236}">
                <a16:creationId xmlns:a16="http://schemas.microsoft.com/office/drawing/2014/main" id="{7DBBD9D7-89CF-9EBC-03E0-0C14E92E51A0}"/>
              </a:ext>
            </a:extLst>
          </p:cNvPr>
          <p:cNvGrpSpPr/>
          <p:nvPr/>
        </p:nvGrpSpPr>
        <p:grpSpPr>
          <a:xfrm>
            <a:off x="1102811" y="2467658"/>
            <a:ext cx="2650247" cy="2716127"/>
            <a:chOff x="1102811" y="2467658"/>
            <a:chExt cx="2650247" cy="2716127"/>
          </a:xfrm>
        </p:grpSpPr>
        <p:pic>
          <p:nvPicPr>
            <p:cNvPr id="10" name="Google Shape;1917;p99">
              <a:extLst>
                <a:ext uri="{FF2B5EF4-FFF2-40B4-BE49-F238E27FC236}">
                  <a16:creationId xmlns:a16="http://schemas.microsoft.com/office/drawing/2014/main" id="{FAB51199-25BE-FE54-2431-A5B8C8C30378}"/>
                </a:ext>
              </a:extLst>
            </p:cNvPr>
            <p:cNvPicPr preferRelativeResize="0"/>
            <p:nvPr/>
          </p:nvPicPr>
          <p:blipFill>
            <a:blip r:embed="rId10">
              <a:alphaModFix/>
            </a:blip>
            <a:stretch>
              <a:fillRect/>
            </a:stretch>
          </p:blipFill>
          <p:spPr>
            <a:xfrm>
              <a:off x="1137760" y="2467658"/>
              <a:ext cx="2580351" cy="2004157"/>
            </a:xfrm>
            <a:prstGeom prst="rect">
              <a:avLst/>
            </a:prstGeom>
            <a:noFill/>
            <a:ln>
              <a:noFill/>
            </a:ln>
          </p:spPr>
        </p:pic>
        <p:sp>
          <p:nvSpPr>
            <p:cNvPr id="20" name="Google Shape;1921;p99">
              <a:extLst>
                <a:ext uri="{FF2B5EF4-FFF2-40B4-BE49-F238E27FC236}">
                  <a16:creationId xmlns:a16="http://schemas.microsoft.com/office/drawing/2014/main" id="{B17B446D-3C0A-CD91-7A70-44CE178C229D}"/>
                </a:ext>
              </a:extLst>
            </p:cNvPr>
            <p:cNvSpPr txBox="1">
              <a:spLocks/>
            </p:cNvSpPr>
            <p:nvPr/>
          </p:nvSpPr>
          <p:spPr>
            <a:xfrm>
              <a:off x="1102811" y="4512862"/>
              <a:ext cx="2650247" cy="670923"/>
            </a:xfrm>
            <a:prstGeom prst="rect">
              <a:avLst/>
            </a:prstGeom>
          </p:spPr>
          <p:txBody>
            <a:bodyPr spcFirstLastPara="1" vert="horz" wrap="square" lIns="91425" tIns="91425" rIns="91425" bIns="91425"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200"/>
                </a:spcAft>
                <a:buFont typeface="Arial" panose="020B0604020202020204" pitchFamily="34" charset="0"/>
                <a:buNone/>
              </a:pPr>
              <a:r>
                <a:rPr lang="en-GB" sz="2400" b="1">
                  <a:solidFill>
                    <a:schemeClr val="bg1"/>
                  </a:solidFill>
                </a:rPr>
                <a:t>Visual Studio</a:t>
              </a:r>
            </a:p>
          </p:txBody>
        </p:sp>
      </p:grpSp>
      <p:grpSp>
        <p:nvGrpSpPr>
          <p:cNvPr id="3" name="Group 2">
            <a:extLst>
              <a:ext uri="{FF2B5EF4-FFF2-40B4-BE49-F238E27FC236}">
                <a16:creationId xmlns:a16="http://schemas.microsoft.com/office/drawing/2014/main" id="{7558DED4-DF89-147D-338E-C12D3873B474}"/>
              </a:ext>
            </a:extLst>
          </p:cNvPr>
          <p:cNvGrpSpPr/>
          <p:nvPr/>
        </p:nvGrpSpPr>
        <p:grpSpPr>
          <a:xfrm>
            <a:off x="4017549" y="2692070"/>
            <a:ext cx="2221171" cy="2824113"/>
            <a:chOff x="4017549" y="2692070"/>
            <a:chExt cx="2221171" cy="2824113"/>
          </a:xfrm>
        </p:grpSpPr>
        <p:pic>
          <p:nvPicPr>
            <p:cNvPr id="11" name="Google Shape;1918;p99">
              <a:extLst>
                <a:ext uri="{FF2B5EF4-FFF2-40B4-BE49-F238E27FC236}">
                  <a16:creationId xmlns:a16="http://schemas.microsoft.com/office/drawing/2014/main" id="{8DCC653F-AA53-45C3-C1C0-3C60BA80DF5C}"/>
                </a:ext>
              </a:extLst>
            </p:cNvPr>
            <p:cNvPicPr preferRelativeResize="0"/>
            <p:nvPr/>
          </p:nvPicPr>
          <p:blipFill>
            <a:blip r:embed="rId11">
              <a:alphaModFix/>
            </a:blip>
            <a:stretch>
              <a:fillRect/>
            </a:stretch>
          </p:blipFill>
          <p:spPr>
            <a:xfrm>
              <a:off x="4099939" y="2692070"/>
              <a:ext cx="1650482" cy="1650482"/>
            </a:xfrm>
            <a:prstGeom prst="rect">
              <a:avLst/>
            </a:prstGeom>
            <a:noFill/>
            <a:ln>
              <a:noFill/>
            </a:ln>
          </p:spPr>
        </p:pic>
        <p:sp>
          <p:nvSpPr>
            <p:cNvPr id="21" name="Google Shape;1922;p99">
              <a:extLst>
                <a:ext uri="{FF2B5EF4-FFF2-40B4-BE49-F238E27FC236}">
                  <a16:creationId xmlns:a16="http://schemas.microsoft.com/office/drawing/2014/main" id="{A8BD310A-3849-9A26-25E3-7575EE683907}"/>
                </a:ext>
              </a:extLst>
            </p:cNvPr>
            <p:cNvSpPr txBox="1">
              <a:spLocks/>
            </p:cNvSpPr>
            <p:nvPr/>
          </p:nvSpPr>
          <p:spPr>
            <a:xfrm>
              <a:off x="4017549" y="4512862"/>
              <a:ext cx="2221171" cy="1003321"/>
            </a:xfrm>
            <a:prstGeom prst="rect">
              <a:avLst/>
            </a:prstGeom>
          </p:spPr>
          <p:txBody>
            <a:bodyPr spcFirstLastPara="1" wrap="square" lIns="91425" tIns="91425" rIns="91425" bIns="91425"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200"/>
                </a:spcAft>
                <a:buFont typeface="Arial" panose="020B0604020202020204" pitchFamily="34" charset="0"/>
                <a:buNone/>
              </a:pPr>
              <a:r>
                <a:rPr lang="en-GB" sz="2400" b="1">
                  <a:solidFill>
                    <a:schemeClr val="bg1"/>
                  </a:solidFill>
                </a:rPr>
                <a:t>Visual Studio Code</a:t>
              </a:r>
            </a:p>
          </p:txBody>
        </p:sp>
      </p:grpSp>
      <p:grpSp>
        <p:nvGrpSpPr>
          <p:cNvPr id="8" name="Group 7">
            <a:extLst>
              <a:ext uri="{FF2B5EF4-FFF2-40B4-BE49-F238E27FC236}">
                <a16:creationId xmlns:a16="http://schemas.microsoft.com/office/drawing/2014/main" id="{82A17093-56F2-0A9F-66CB-30B2F0AE569E}"/>
              </a:ext>
            </a:extLst>
          </p:cNvPr>
          <p:cNvGrpSpPr/>
          <p:nvPr/>
        </p:nvGrpSpPr>
        <p:grpSpPr>
          <a:xfrm>
            <a:off x="6548643" y="2692070"/>
            <a:ext cx="1956900" cy="2559816"/>
            <a:chOff x="6548643" y="2692070"/>
            <a:chExt cx="1956900" cy="2559816"/>
          </a:xfrm>
        </p:grpSpPr>
        <p:pic>
          <p:nvPicPr>
            <p:cNvPr id="9" name="Google Shape;1916;p99">
              <a:extLst>
                <a:ext uri="{FF2B5EF4-FFF2-40B4-BE49-F238E27FC236}">
                  <a16:creationId xmlns:a16="http://schemas.microsoft.com/office/drawing/2014/main" id="{3CA48CBF-7253-13A2-06D0-6EBC480AB5AC}"/>
                </a:ext>
              </a:extLst>
            </p:cNvPr>
            <p:cNvPicPr preferRelativeResize="0"/>
            <p:nvPr/>
          </p:nvPicPr>
          <p:blipFill>
            <a:blip r:embed="rId12">
              <a:alphaModFix/>
            </a:blip>
            <a:stretch>
              <a:fillRect/>
            </a:stretch>
          </p:blipFill>
          <p:spPr>
            <a:xfrm>
              <a:off x="6656967" y="2692070"/>
              <a:ext cx="1650482" cy="1650482"/>
            </a:xfrm>
            <a:prstGeom prst="rect">
              <a:avLst/>
            </a:prstGeom>
            <a:noFill/>
            <a:ln>
              <a:noFill/>
            </a:ln>
          </p:spPr>
        </p:pic>
        <p:sp>
          <p:nvSpPr>
            <p:cNvPr id="22" name="Google Shape;1923;p99">
              <a:extLst>
                <a:ext uri="{FF2B5EF4-FFF2-40B4-BE49-F238E27FC236}">
                  <a16:creationId xmlns:a16="http://schemas.microsoft.com/office/drawing/2014/main" id="{BA8B657D-C23D-D26E-305E-2000EDA8BB5C}"/>
                </a:ext>
              </a:extLst>
            </p:cNvPr>
            <p:cNvSpPr txBox="1">
              <a:spLocks/>
            </p:cNvSpPr>
            <p:nvPr/>
          </p:nvSpPr>
          <p:spPr>
            <a:xfrm>
              <a:off x="6548643" y="4580963"/>
              <a:ext cx="1956900" cy="670923"/>
            </a:xfrm>
            <a:prstGeom prst="rect">
              <a:avLst/>
            </a:prstGeom>
          </p:spPr>
          <p:txBody>
            <a:bodyPr spcFirstLastPara="1" wrap="square" lIns="91425" tIns="91425" rIns="91425" bIns="91425"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200"/>
                </a:spcAft>
                <a:buFont typeface="Arial" panose="020B0604020202020204" pitchFamily="34" charset="0"/>
                <a:buNone/>
              </a:pPr>
              <a:r>
                <a:rPr lang="en-GB" sz="2400" b="1">
                  <a:solidFill>
                    <a:schemeClr val="bg1"/>
                  </a:solidFill>
                </a:rPr>
                <a:t>Vim/</a:t>
              </a:r>
              <a:r>
                <a:rPr lang="en-GB" sz="2400" b="1" err="1">
                  <a:solidFill>
                    <a:schemeClr val="bg1"/>
                  </a:solidFill>
                </a:rPr>
                <a:t>Neovim</a:t>
              </a:r>
              <a:endParaRPr lang="en-GB" sz="2400" b="1">
                <a:solidFill>
                  <a:schemeClr val="bg1"/>
                </a:solidFill>
              </a:endParaRPr>
            </a:p>
          </p:txBody>
        </p:sp>
      </p:grpSp>
      <p:grpSp>
        <p:nvGrpSpPr>
          <p:cNvPr id="24" name="Group 23">
            <a:extLst>
              <a:ext uri="{FF2B5EF4-FFF2-40B4-BE49-F238E27FC236}">
                <a16:creationId xmlns:a16="http://schemas.microsoft.com/office/drawing/2014/main" id="{3D3753DB-7276-F6FF-401F-C0FE9FAFCA38}"/>
              </a:ext>
            </a:extLst>
          </p:cNvPr>
          <p:cNvGrpSpPr/>
          <p:nvPr/>
        </p:nvGrpSpPr>
        <p:grpSpPr>
          <a:xfrm>
            <a:off x="9062036" y="2633124"/>
            <a:ext cx="1956900" cy="2661162"/>
            <a:chOff x="9062036" y="2633124"/>
            <a:chExt cx="1956900" cy="2661162"/>
          </a:xfrm>
        </p:grpSpPr>
        <p:pic>
          <p:nvPicPr>
            <p:cNvPr id="12" name="Google Shape;1919;p99">
              <a:extLst>
                <a:ext uri="{FF2B5EF4-FFF2-40B4-BE49-F238E27FC236}">
                  <a16:creationId xmlns:a16="http://schemas.microsoft.com/office/drawing/2014/main" id="{98AAEDCC-B40C-C704-BD48-111ED9EC37A1}"/>
                </a:ext>
              </a:extLst>
            </p:cNvPr>
            <p:cNvPicPr preferRelativeResize="0"/>
            <p:nvPr/>
          </p:nvPicPr>
          <p:blipFill>
            <a:blip r:embed="rId13">
              <a:alphaModFix/>
            </a:blip>
            <a:stretch>
              <a:fillRect/>
            </a:stretch>
          </p:blipFill>
          <p:spPr>
            <a:xfrm>
              <a:off x="9250562" y="2633124"/>
              <a:ext cx="1768374" cy="1768374"/>
            </a:xfrm>
            <a:prstGeom prst="rect">
              <a:avLst/>
            </a:prstGeom>
            <a:noFill/>
            <a:ln>
              <a:noFill/>
            </a:ln>
          </p:spPr>
        </p:pic>
        <p:sp>
          <p:nvSpPr>
            <p:cNvPr id="23" name="Google Shape;1924;p99">
              <a:extLst>
                <a:ext uri="{FF2B5EF4-FFF2-40B4-BE49-F238E27FC236}">
                  <a16:creationId xmlns:a16="http://schemas.microsoft.com/office/drawing/2014/main" id="{D7670101-56C2-54AA-1957-B07B08B31D89}"/>
                </a:ext>
              </a:extLst>
            </p:cNvPr>
            <p:cNvSpPr txBox="1">
              <a:spLocks/>
            </p:cNvSpPr>
            <p:nvPr/>
          </p:nvSpPr>
          <p:spPr>
            <a:xfrm>
              <a:off x="9062036" y="4623363"/>
              <a:ext cx="1956900" cy="670923"/>
            </a:xfrm>
            <a:prstGeom prst="rect">
              <a:avLst/>
            </a:prstGeom>
          </p:spPr>
          <p:txBody>
            <a:bodyPr spcFirstLastPara="1" wrap="square" lIns="91425" tIns="91425" rIns="91425" bIns="91425"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200"/>
                </a:spcAft>
                <a:buFont typeface="Arial" panose="020B0604020202020204" pitchFamily="34" charset="0"/>
                <a:buNone/>
              </a:pPr>
              <a:r>
                <a:rPr lang="en-GB" sz="2400" b="1">
                  <a:solidFill>
                    <a:schemeClr val="bg1"/>
                  </a:solidFill>
                </a:rPr>
                <a:t>Jet Brains</a:t>
              </a:r>
            </a:p>
          </p:txBody>
        </p:sp>
      </p:grpSp>
    </p:spTree>
    <p:extLst>
      <p:ext uri="{BB962C8B-B14F-4D97-AF65-F5344CB8AC3E}">
        <p14:creationId xmlns:p14="http://schemas.microsoft.com/office/powerpoint/2010/main" val="259789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30490" y="-11"/>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787565" y="2572887"/>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9</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831000" y="2659558"/>
            <a:ext cx="3484450" cy="1538883"/>
          </a:xfrm>
          <a:prstGeom prst="rect">
            <a:avLst/>
          </a:prstGeom>
          <a:noFill/>
        </p:spPr>
        <p:txBody>
          <a:bodyPr wrap="square" rtlCol="0">
            <a:spAutoFit/>
          </a:bodyPr>
          <a:lstStyle/>
          <a:p>
            <a:r>
              <a:rPr lang="en-US" sz="2800"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6600" dirty="0">
                <a:solidFill>
                  <a:schemeClr val="bg1"/>
                </a:solidFill>
                <a:effectLst>
                  <a:outerShdw blurRad="50800" dist="38100" dir="2700000" algn="tl" rotWithShape="0">
                    <a:prstClr val="black">
                      <a:alpha val="79708"/>
                    </a:prstClr>
                  </a:outerShdw>
                </a:effectLst>
                <a:latin typeface="Impact" panose="020B0806030902050204" pitchFamily="34" charset="0"/>
              </a:rPr>
              <a:t>UI TESTS</a:t>
            </a:r>
          </a:p>
        </p:txBody>
      </p:sp>
    </p:spTree>
    <p:extLst>
      <p:ext uri="{BB962C8B-B14F-4D97-AF65-F5344CB8AC3E}">
        <p14:creationId xmlns:p14="http://schemas.microsoft.com/office/powerpoint/2010/main" val="367152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17934"/>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9</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7344252" cy="923330"/>
          </a:xfrm>
          <a:prstGeom prst="rect">
            <a:avLst/>
          </a:prstGeom>
          <a:noFill/>
        </p:spPr>
        <p:txBody>
          <a:bodyPr wrap="square" rtlCol="0">
            <a:spAutoFit/>
          </a:bodyPr>
          <a:lstStyle/>
          <a:p>
            <a:r>
              <a:rPr lang="en-US">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UI TESTS</a:t>
            </a:r>
          </a:p>
        </p:txBody>
      </p:sp>
      <p:sp>
        <p:nvSpPr>
          <p:cNvPr id="2" name="TextBox 1">
            <a:extLst>
              <a:ext uri="{FF2B5EF4-FFF2-40B4-BE49-F238E27FC236}">
                <a16:creationId xmlns:a16="http://schemas.microsoft.com/office/drawing/2014/main" id="{F3CCB25A-B0CE-EBA1-F4AF-AA0A3D75AA7C}"/>
              </a:ext>
            </a:extLst>
          </p:cNvPr>
          <p:cNvSpPr txBox="1"/>
          <p:nvPr/>
        </p:nvSpPr>
        <p:spPr>
          <a:xfrm>
            <a:off x="1484333" y="2037124"/>
            <a:ext cx="7563413" cy="769441"/>
          </a:xfrm>
          <a:prstGeom prst="rect">
            <a:avLst/>
          </a:prstGeom>
          <a:noFill/>
        </p:spPr>
        <p:txBody>
          <a:bodyPr wrap="square">
            <a:spAutoFit/>
          </a:bodyPr>
          <a:lstStyle/>
          <a:p>
            <a:r>
              <a:rPr lang="nl-NL" sz="4400" dirty="0">
                <a:solidFill>
                  <a:schemeClr val="bg1"/>
                </a:solidFill>
              </a:rPr>
              <a:t>-WHAT TO PUT HERE?</a:t>
            </a:r>
          </a:p>
        </p:txBody>
      </p:sp>
    </p:spTree>
    <p:extLst>
      <p:ext uri="{BB962C8B-B14F-4D97-AF65-F5344CB8AC3E}">
        <p14:creationId xmlns:p14="http://schemas.microsoft.com/office/powerpoint/2010/main" val="102783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627332" y="2572879"/>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9</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636574" y="2659558"/>
            <a:ext cx="2928093" cy="1569660"/>
          </a:xfrm>
          <a:prstGeom prst="rect">
            <a:avLst/>
          </a:prstGeom>
          <a:noFill/>
        </p:spPr>
        <p:txBody>
          <a:bodyPr wrap="square" rtlCol="0">
            <a:spAutoFit/>
          </a:bodyPr>
          <a:lstStyle/>
          <a:p>
            <a:r>
              <a:rPr lang="en-US" sz="9600" dirty="0">
                <a:solidFill>
                  <a:schemeClr val="bg1"/>
                </a:solidFill>
                <a:effectLst>
                  <a:outerShdw blurRad="50800" dist="38100" dir="2700000" algn="tl" rotWithShape="0">
                    <a:prstClr val="black">
                      <a:alpha val="79708"/>
                    </a:prstClr>
                  </a:outerShdw>
                </a:effectLst>
                <a:latin typeface="Impact" panose="020B0806030902050204" pitchFamily="34" charset="0"/>
              </a:rPr>
              <a:t>DEMO</a:t>
            </a:r>
            <a:endParaRPr lang="en-US" sz="413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Tree>
    <p:extLst>
      <p:ext uri="{BB962C8B-B14F-4D97-AF65-F5344CB8AC3E}">
        <p14:creationId xmlns:p14="http://schemas.microsoft.com/office/powerpoint/2010/main" val="424224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030">
          <a:extLst>
            <a:ext uri="{FF2B5EF4-FFF2-40B4-BE49-F238E27FC236}">
              <a16:creationId xmlns:a16="http://schemas.microsoft.com/office/drawing/2014/main" id="{10DA3951-349E-5F02-F4F2-FB39DE893DA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D24873E-1BDB-1CB8-6692-12F3C309405A}"/>
              </a:ext>
            </a:extLst>
          </p:cNvPr>
          <p:cNvSpPr/>
          <p:nvPr/>
        </p:nvSpPr>
        <p:spPr>
          <a:xfrm>
            <a:off x="0" y="-5"/>
            <a:ext cx="12192000" cy="6858000"/>
          </a:xfrm>
          <a:prstGeom prst="rect">
            <a:avLst/>
          </a:prstGeom>
          <a:solidFill>
            <a:srgbClr val="000000">
              <a:alpha val="5829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D471B3-4E87-C569-A185-8D76DD417EDC}"/>
              </a:ext>
            </a:extLst>
          </p:cNvPr>
          <p:cNvSpPr/>
          <p:nvPr/>
        </p:nvSpPr>
        <p:spPr>
          <a:xfrm>
            <a:off x="0" y="-5318"/>
            <a:ext cx="12192000" cy="6858000"/>
          </a:xfrm>
          <a:prstGeom prst="rect">
            <a:avLst/>
          </a:prstGeom>
          <a:solidFill>
            <a:srgbClr val="0000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3" name="Google Shape;6053;p292">
            <a:extLst>
              <a:ext uri="{FF2B5EF4-FFF2-40B4-BE49-F238E27FC236}">
                <a16:creationId xmlns:a16="http://schemas.microsoft.com/office/drawing/2014/main" id="{C45F6FAF-E5A1-B65D-8857-D582FE62AAE6}"/>
              </a:ext>
            </a:extLst>
          </p:cNvPr>
          <p:cNvSpPr txBox="1"/>
          <p:nvPr/>
        </p:nvSpPr>
        <p:spPr>
          <a:xfrm rot="20290757">
            <a:off x="503382" y="2864801"/>
            <a:ext cx="10752976" cy="1491814"/>
          </a:xfrm>
          <a:prstGeom prst="rect">
            <a:avLst/>
          </a:prstGeom>
          <a:noFill/>
          <a:ln>
            <a:noFill/>
          </a:ln>
        </p:spPr>
        <p:txBody>
          <a:bodyPr spcFirstLastPara="1" wrap="square" lIns="91265" tIns="45615" rIns="91265" bIns="45615" anchor="t" anchorCtr="0">
            <a:noAutofit/>
          </a:bodyPr>
          <a:lstStyle/>
          <a:p>
            <a:pPr algn="ctr" defTabSz="1216976">
              <a:lnSpc>
                <a:spcPct val="90000"/>
              </a:lnSpc>
              <a:defRPr/>
            </a:pPr>
            <a:r>
              <a:rPr lang="en-US" sz="12000" b="1" dirty="0">
                <a:solidFill>
                  <a:srgbClr val="FFFFFF"/>
                </a:solidFill>
                <a:latin typeface="Passion One" panose="02000506080000020004" pitchFamily="2" charset="77"/>
              </a:rPr>
              <a:t>ADVANCED</a:t>
            </a:r>
          </a:p>
        </p:txBody>
      </p:sp>
      <p:sp>
        <p:nvSpPr>
          <p:cNvPr id="4" name="TextBox 3">
            <a:extLst>
              <a:ext uri="{FF2B5EF4-FFF2-40B4-BE49-F238E27FC236}">
                <a16:creationId xmlns:a16="http://schemas.microsoft.com/office/drawing/2014/main" id="{8D1070AA-B868-6F31-3F7C-44508BAE0719}"/>
              </a:ext>
            </a:extLst>
          </p:cNvPr>
          <p:cNvSpPr txBox="1"/>
          <p:nvPr/>
        </p:nvSpPr>
        <p:spPr>
          <a:xfrm>
            <a:off x="9198429" y="2590800"/>
            <a:ext cx="184731" cy="369332"/>
          </a:xfrm>
          <a:prstGeom prst="rect">
            <a:avLst/>
          </a:prstGeom>
          <a:noFill/>
        </p:spPr>
        <p:txBody>
          <a:bodyPr wrap="none" rtlCol="0">
            <a:spAutoFit/>
          </a:bodyPr>
          <a:lstStyle/>
          <a:p>
            <a:endParaRPr lang="en-NL"/>
          </a:p>
        </p:txBody>
      </p:sp>
      <p:sp>
        <p:nvSpPr>
          <p:cNvPr id="3" name="TextBox 2">
            <a:extLst>
              <a:ext uri="{FF2B5EF4-FFF2-40B4-BE49-F238E27FC236}">
                <a16:creationId xmlns:a16="http://schemas.microsoft.com/office/drawing/2014/main" id="{8DA9DA7E-9BA9-5BF3-BA98-8AC7B1C95861}"/>
              </a:ext>
            </a:extLst>
          </p:cNvPr>
          <p:cNvSpPr txBox="1"/>
          <p:nvPr/>
        </p:nvSpPr>
        <p:spPr>
          <a:xfrm>
            <a:off x="6635262" y="3610708"/>
            <a:ext cx="184731" cy="369332"/>
          </a:xfrm>
          <a:prstGeom prst="rect">
            <a:avLst/>
          </a:prstGeom>
          <a:noFill/>
        </p:spPr>
        <p:txBody>
          <a:bodyPr wrap="none" rtlCol="0">
            <a:spAutoFit/>
          </a:bodyPr>
          <a:lstStyle/>
          <a:p>
            <a:endParaRPr lang="en-NL"/>
          </a:p>
        </p:txBody>
      </p:sp>
      <p:sp>
        <p:nvSpPr>
          <p:cNvPr id="11" name="TextBox 10">
            <a:extLst>
              <a:ext uri="{FF2B5EF4-FFF2-40B4-BE49-F238E27FC236}">
                <a16:creationId xmlns:a16="http://schemas.microsoft.com/office/drawing/2014/main" id="{2B960122-39E9-32B4-D3ED-1B6B15141815}"/>
              </a:ext>
            </a:extLst>
          </p:cNvPr>
          <p:cNvSpPr txBox="1"/>
          <p:nvPr/>
        </p:nvSpPr>
        <p:spPr>
          <a:xfrm>
            <a:off x="4665785" y="4970585"/>
            <a:ext cx="184731" cy="369332"/>
          </a:xfrm>
          <a:prstGeom prst="rect">
            <a:avLst/>
          </a:prstGeom>
          <a:noFill/>
        </p:spPr>
        <p:txBody>
          <a:bodyPr wrap="none" rtlCol="0">
            <a:spAutoFit/>
          </a:bodyPr>
          <a:lstStyle/>
          <a:p>
            <a:endParaRPr lang="en-NL"/>
          </a:p>
        </p:txBody>
      </p:sp>
      <p:sp>
        <p:nvSpPr>
          <p:cNvPr id="12" name="TextBox 11">
            <a:extLst>
              <a:ext uri="{FF2B5EF4-FFF2-40B4-BE49-F238E27FC236}">
                <a16:creationId xmlns:a16="http://schemas.microsoft.com/office/drawing/2014/main" id="{85362D73-3962-AF43-8004-7107752050E9}"/>
              </a:ext>
            </a:extLst>
          </p:cNvPr>
          <p:cNvSpPr txBox="1"/>
          <p:nvPr/>
        </p:nvSpPr>
        <p:spPr>
          <a:xfrm>
            <a:off x="4736123" y="4079631"/>
            <a:ext cx="184731" cy="369332"/>
          </a:xfrm>
          <a:prstGeom prst="rect">
            <a:avLst/>
          </a:prstGeom>
          <a:noFill/>
        </p:spPr>
        <p:txBody>
          <a:bodyPr wrap="none" rtlCol="0">
            <a:spAutoFit/>
          </a:bodyPr>
          <a:lstStyle/>
          <a:p>
            <a:endParaRPr lang="en-NL"/>
          </a:p>
        </p:txBody>
      </p:sp>
      <p:sp>
        <p:nvSpPr>
          <p:cNvPr id="5" name="TextBox 4">
            <a:extLst>
              <a:ext uri="{FF2B5EF4-FFF2-40B4-BE49-F238E27FC236}">
                <a16:creationId xmlns:a16="http://schemas.microsoft.com/office/drawing/2014/main" id="{D7120C44-BAD7-13A4-DB44-2452F5F4E4F4}"/>
              </a:ext>
            </a:extLst>
          </p:cNvPr>
          <p:cNvSpPr txBox="1"/>
          <p:nvPr/>
        </p:nvSpPr>
        <p:spPr>
          <a:xfrm>
            <a:off x="13940589" y="6833937"/>
            <a:ext cx="184731" cy="369332"/>
          </a:xfrm>
          <a:prstGeom prst="rect">
            <a:avLst/>
          </a:prstGeom>
          <a:noFill/>
        </p:spPr>
        <p:txBody>
          <a:bodyPr wrap="none" rtlCol="0">
            <a:spAutoFit/>
          </a:bodyPr>
          <a:lstStyle/>
          <a:p>
            <a:endParaRPr lang="en-NL"/>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5F5173C-976E-9194-270E-54985E036078}"/>
                  </a:ext>
                </a:extLst>
              </p:cNvPr>
              <p:cNvGraphicFramePr>
                <a:graphicFrameLocks noChangeAspect="1"/>
              </p:cNvGraphicFramePr>
              <p:nvPr>
                <p:extLst>
                  <p:ext uri="{D42A27DB-BD31-4B8C-83A1-F6EECF244321}">
                    <p14:modId xmlns:p14="http://schemas.microsoft.com/office/powerpoint/2010/main" val="4093806233"/>
                  </p:ext>
                </p:extLst>
              </p:nvPr>
            </p:nvGraphicFramePr>
            <p:xfrm>
              <a:off x="-4685650" y="4336081"/>
              <a:ext cx="3616668" cy="4403451"/>
            </p:xfrm>
            <a:graphic>
              <a:graphicData uri="http://schemas.microsoft.com/office/drawing/2017/model3d">
                <am3d:model3d r:embed="rId4">
                  <am3d:spPr>
                    <a:xfrm>
                      <a:off x="0" y="0"/>
                      <a:ext cx="3616668" cy="4403451"/>
                    </a:xfrm>
                    <a:prstGeom prst="rect">
                      <a:avLst/>
                    </a:prstGeom>
                  </am3d:spPr>
                  <am3d:camera>
                    <am3d:pos x="0" y="0" z="66934341"/>
                    <am3d:up dx="0" dy="36000000" dz="0"/>
                    <am3d:lookAt x="0" y="0" z="0"/>
                    <am3d:perspective fov="2700000"/>
                  </am3d:camera>
                  <am3d:trans>
                    <am3d:meterPerModelUnit n="58134" d="1000000"/>
                    <am3d:preTrans dx="5808" dy="-318649" dz="-3495984"/>
                    <am3d:scale>
                      <am3d:sx n="1000000" d="1000000"/>
                      <am3d:sy n="1000000" d="1000000"/>
                      <am3d:sz n="1000000" d="1000000"/>
                    </am3d:scale>
                    <am3d:rot ax="6137234" ay="2251382" az="6580457"/>
                    <am3d:postTrans dx="0" dy="0" dz="0"/>
                  </am3d:trans>
                  <am3d:raster rName="Office3DRenderer" rVer="16.0.8326">
                    <am3d:blip r:embed="rId5"/>
                  </am3d:raster>
                  <am3d:objViewport viewportSz="5418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5F5173C-976E-9194-270E-54985E036078}"/>
                  </a:ext>
                </a:extLst>
              </p:cNvPr>
              <p:cNvPicPr>
                <a:picLocks noGrp="1" noRot="1" noChangeAspect="1" noMove="1" noResize="1" noEditPoints="1" noAdjustHandles="1" noChangeArrowheads="1" noChangeShapeType="1" noCrop="1"/>
              </p:cNvPicPr>
              <p:nvPr/>
            </p:nvPicPr>
            <p:blipFill>
              <a:blip r:embed="rId5"/>
              <a:stretch>
                <a:fillRect/>
              </a:stretch>
            </p:blipFill>
            <p:spPr>
              <a:xfrm>
                <a:off x="-4685650" y="4336081"/>
                <a:ext cx="3616668" cy="4403451"/>
              </a:xfrm>
              <a:prstGeom prst="rect">
                <a:avLst/>
              </a:prstGeom>
            </p:spPr>
          </p:pic>
        </mc:Fallback>
      </mc:AlternateContent>
    </p:spTree>
    <p:extLst>
      <p:ext uri="{BB962C8B-B14F-4D97-AF65-F5344CB8AC3E}">
        <p14:creationId xmlns:p14="http://schemas.microsoft.com/office/powerpoint/2010/main" val="22142411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0"/>
                                  </p:stCondLst>
                                  <p:childTnLst>
                                    <p:set>
                                      <p:cBhvr>
                                        <p:cTn id="6" dur="1" fill="hold">
                                          <p:stCondLst>
                                            <p:cond delay="0"/>
                                          </p:stCondLst>
                                        </p:cTn>
                                        <p:tgtEl>
                                          <p:spTgt spid="6053"/>
                                        </p:tgtEl>
                                        <p:attrNameLst>
                                          <p:attrName>style.visibility</p:attrName>
                                        </p:attrNameLst>
                                      </p:cBhvr>
                                      <p:to>
                                        <p:strVal val="visible"/>
                                      </p:to>
                                    </p:set>
                                    <p:animEffect transition="in" filter="wipe(left)">
                                      <p:cBhvr>
                                        <p:cTn id="7" dur="1000"/>
                                        <p:tgtEl>
                                          <p:spTgt spid="6053"/>
                                        </p:tgtEl>
                                      </p:cBhvr>
                                    </p:animEffect>
                                  </p:childTnLst>
                                </p:cTn>
                              </p:par>
                              <p:par>
                                <p:cTn id="8" presetID="22" presetClass="entr" presetSubtype="8" fill="hold" grpId="0" nodeType="with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0" presetClass="path" presetSubtype="0" accel="50000" decel="50000" fill="hold" nodeType="withEffect">
                                  <p:stCondLst>
                                    <p:cond delay="0"/>
                                  </p:stCondLst>
                                  <p:childTnLst>
                                    <p:animMotion origin="layout" path="M 0.08555 -0.04745 C 0.15391 -0.05417 0.21042 -0.075 0.278 -0.08148 C 0.33933 -0.11296 0.40183 -0.16782 0.45274 -0.23657 " pathEditMode="relative" rAng="0" ptsTypes="AAA">
                                      <p:cBhvr>
                                        <p:cTn id="12" dur="2000" fill="hold"/>
                                        <p:tgtEl>
                                          <p:spTgt spid="7"/>
                                        </p:tgtEl>
                                        <p:attrNameLst>
                                          <p:attrName>ppt_x</p:attrName>
                                          <p:attrName>ppt_y</p:attrName>
                                        </p:attrNameLst>
                                      </p:cBhvr>
                                      <p:rCtr x="18359" y="-9468"/>
                                    </p:animMotion>
                                  </p:childTnLst>
                                </p:cTn>
                              </p:par>
                              <p:par>
                                <p:cTn id="13" presetID="0" presetClass="path" presetSubtype="0" accel="50000" decel="50000" fill="hold" nodeType="withEffect">
                                  <p:stCondLst>
                                    <p:cond delay="2000"/>
                                  </p:stCondLst>
                                  <p:childTnLst>
                                    <p:animMotion origin="layout" path="M 0.45274 -0.23657 C 0.61016 -0.38194 0.80026 -0.47616 0.94063 -0.58866 C 1.08112 -0.70093 1.4806 -1.03426 1.54623 -1.07778 " pathEditMode="relative" rAng="0" ptsTypes="AAA">
                                      <p:cBhvr>
                                        <p:cTn id="14" dur="1000" fill="hold"/>
                                        <p:tgtEl>
                                          <p:spTgt spid="7"/>
                                        </p:tgtEl>
                                        <p:attrNameLst>
                                          <p:attrName>ppt_x</p:attrName>
                                          <p:attrName>ppt_y</p:attrName>
                                        </p:attrNameLst>
                                      </p:cBhvr>
                                      <p:rCtr x="54674" y="-42060"/>
                                    </p:animMotion>
                                  </p:childTnLst>
                                </p:cTn>
                              </p:par>
                              <p:par>
                                <p:cTn id="15" presetID="37" presetClass="emph" presetSubtype="512" fill="hold" nodeType="withEffect">
                                  <p:stCondLst>
                                    <p:cond delay="0"/>
                                  </p:stCondLst>
                                  <p:childTnLst>
                                    <p:animRot by="-2400000">
                                      <p:cBhvr>
                                        <p:cTn id="16" dur="2000" fill="hold"/>
                                        <p:tgtEl>
                                          <p:spTgt spid="7"/>
                                        </p:tgtEl>
                                        <p:attrNameLst>
                                          <p:attrName>3d.view.rotation.x</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7" presetClass="emph" presetSubtype="128" accel="10000" decel="10000" fill="hold" nodeType="clickEffect">
                                  <p:stCondLst>
                                    <p:cond delay="0"/>
                                  </p:stCondLst>
                                  <p:childTnLst>
                                    <p:animRot by="21600000">
                                      <p:cBhvr>
                                        <p:cTn id="20" dur="2000" fill="hold"/>
                                        <p:tgtEl>
                                          <p:spTgt spid="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05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12"/>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9831A8-185E-69ED-CAB0-1D7FEE8D3C43}"/>
              </a:ext>
            </a:extLst>
          </p:cNvPr>
          <p:cNvGrpSpPr/>
          <p:nvPr/>
        </p:nvGrpSpPr>
        <p:grpSpPr>
          <a:xfrm>
            <a:off x="3355765" y="2572887"/>
            <a:ext cx="1843625" cy="1712236"/>
            <a:chOff x="1703495" y="2572879"/>
            <a:chExt cx="1843625" cy="1712236"/>
          </a:xfrm>
        </p:grpSpPr>
        <p:sp>
          <p:nvSpPr>
            <p:cNvPr id="17" name="Oval 16">
              <a:extLst>
                <a:ext uri="{FF2B5EF4-FFF2-40B4-BE49-F238E27FC236}">
                  <a16:creationId xmlns:a16="http://schemas.microsoft.com/office/drawing/2014/main" id="{FD45B290-0907-FACC-01CA-01AE50E23D19}"/>
                </a:ext>
              </a:extLst>
            </p:cNvPr>
            <p:cNvSpPr/>
            <p:nvPr/>
          </p:nvSpPr>
          <p:spPr>
            <a:xfrm>
              <a:off x="1703495" y="2572879"/>
              <a:ext cx="1843625" cy="1712236"/>
            </a:xfrm>
            <a:prstGeom prst="ellipse">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903305" y="2810438"/>
              <a:ext cx="1444003" cy="1237115"/>
            </a:xfrm>
            <a:prstGeom prst="rect">
              <a:avLst/>
            </a:prstGeom>
            <a:noFill/>
            <a:ln w="38100">
              <a:noFill/>
            </a:ln>
          </p:spPr>
          <p:txBody>
            <a:bodyPr wrap="square" rtlCol="0" anchor="ctr">
              <a:noAutofit/>
            </a:bodyPr>
            <a:lstStyle/>
            <a:p>
              <a:pPr algn="ctr"/>
              <a:r>
                <a:rPr lang="en-US" sz="8800" dirty="0">
                  <a:solidFill>
                    <a:schemeClr val="bg1"/>
                  </a:solidFill>
                  <a:effectLst>
                    <a:outerShdw blurRad="50800" dist="38100" dir="2700000" algn="tl" rotWithShape="0">
                      <a:prstClr val="black">
                        <a:alpha val="79708"/>
                      </a:prstClr>
                    </a:outerShdw>
                  </a:effectLst>
                  <a:latin typeface="Impact" panose="020B0806030902050204" pitchFamily="34" charset="0"/>
                </a:rPr>
                <a:t>10</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5399200" y="2151716"/>
            <a:ext cx="3509850" cy="2554545"/>
          </a:xfrm>
          <a:prstGeom prst="rect">
            <a:avLst/>
          </a:prstGeom>
          <a:noFill/>
        </p:spPr>
        <p:txBody>
          <a:bodyPr wrap="square" rtlCol="0">
            <a:spAutoFit/>
          </a:bodyPr>
          <a:lstStyle/>
          <a:p>
            <a:r>
              <a:rPr lang="en-US" sz="2800" dirty="0">
                <a:solidFill>
                  <a:schemeClr val="bg1"/>
                </a:solidFill>
                <a:effectLst>
                  <a:outerShdw blurRad="50800" dist="38100" dir="2700000" algn="tl" rotWithShape="0">
                    <a:prstClr val="black">
                      <a:alpha val="79708"/>
                    </a:prstClr>
                  </a:outerShdw>
                </a:effectLst>
                <a:latin typeface="Impact" panose="020B0806030902050204" pitchFamily="34" charset="0"/>
              </a:rPr>
              <a:t>10 WAYS</a:t>
            </a:r>
          </a:p>
          <a:p>
            <a:r>
              <a:rPr lang="en-US" sz="6600" dirty="0">
                <a:solidFill>
                  <a:schemeClr val="bg1"/>
                </a:solidFill>
                <a:effectLst>
                  <a:outerShdw blurRad="50800" dist="38100" dir="2700000" algn="tl" rotWithShape="0">
                    <a:prstClr val="black">
                      <a:alpha val="79708"/>
                    </a:prstClr>
                  </a:outerShdw>
                </a:effectLst>
                <a:latin typeface="Impact" panose="020B0806030902050204" pitchFamily="34" charset="0"/>
              </a:rPr>
              <a:t>CHAIN OF THOUGHT</a:t>
            </a:r>
          </a:p>
        </p:txBody>
      </p:sp>
    </p:spTree>
    <p:extLst>
      <p:ext uri="{BB962C8B-B14F-4D97-AF65-F5344CB8AC3E}">
        <p14:creationId xmlns:p14="http://schemas.microsoft.com/office/powerpoint/2010/main" val="415128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lIns="91440" tIns="45720" rIns="91440" bIns="45720" rtlCol="0" anchor="ctr">
              <a:noAutofit/>
            </a:bodyPr>
            <a:lstStyle/>
            <a:p>
              <a:pPr algn="ctr"/>
              <a:r>
                <a:rPr lang="en-US" sz="3600" dirty="0">
                  <a:solidFill>
                    <a:schemeClr val="bg1"/>
                  </a:solidFill>
                  <a:effectLst>
                    <a:outerShdw blurRad="50800" dist="38100" dir="2700000" algn="tl" rotWithShape="0">
                      <a:prstClr val="black">
                        <a:alpha val="79708"/>
                      </a:prstClr>
                    </a:outerShdw>
                  </a:effectLst>
                  <a:latin typeface="Impact"/>
                </a:rPr>
                <a:t>10</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64182"/>
            <a:ext cx="8790640" cy="923330"/>
          </a:xfrm>
          <a:prstGeom prst="rect">
            <a:avLst/>
          </a:prstGeom>
          <a:noFill/>
        </p:spPr>
        <p:txBody>
          <a:bodyPr wrap="square" lIns="91440" tIns="45720" rIns="91440" bIns="45720" rtlCol="0" anchor="t">
            <a:spAutoFit/>
          </a:bodyPr>
          <a:lstStyle/>
          <a:p>
            <a:r>
              <a:rPr lang="en-US" dirty="0">
                <a:solidFill>
                  <a:schemeClr val="bg1"/>
                </a:solidFill>
                <a:effectLst>
                  <a:outerShdw blurRad="50800" dist="38100" dir="2700000" algn="tl" rotWithShape="0">
                    <a:prstClr val="black">
                      <a:alpha val="79708"/>
                    </a:prstClr>
                  </a:outerShdw>
                </a:effectLst>
                <a:latin typeface="Impact"/>
              </a:rPr>
              <a:t>10 WAYS </a:t>
            </a:r>
          </a:p>
          <a:p>
            <a:r>
              <a:rPr lang="en-US" sz="3600" dirty="0">
                <a:solidFill>
                  <a:schemeClr val="bg1"/>
                </a:solidFill>
                <a:effectLst>
                  <a:outerShdw blurRad="50800" dist="38100" dir="2700000" algn="tl" rotWithShape="0">
                    <a:prstClr val="black">
                      <a:alpha val="79708"/>
                    </a:prstClr>
                  </a:outerShdw>
                </a:effectLst>
                <a:latin typeface="Impact"/>
              </a:rPr>
              <a:t>CHAIN OF THOUGHT</a:t>
            </a:r>
            <a:endPar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
        <p:nvSpPr>
          <p:cNvPr id="4" name="TextBox 3">
            <a:extLst>
              <a:ext uri="{FF2B5EF4-FFF2-40B4-BE49-F238E27FC236}">
                <a16:creationId xmlns:a16="http://schemas.microsoft.com/office/drawing/2014/main" id="{26126AF5-0B08-84EC-B56D-23C999381812}"/>
              </a:ext>
            </a:extLst>
          </p:cNvPr>
          <p:cNvSpPr txBox="1"/>
          <p:nvPr/>
        </p:nvSpPr>
        <p:spPr>
          <a:xfrm>
            <a:off x="2424618" y="2451694"/>
            <a:ext cx="734276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solidFill>
                  <a:srgbClr val="FFFFFF"/>
                </a:solidFill>
                <a:latin typeface="Arial"/>
                <a:cs typeface="Arial"/>
              </a:rPr>
              <a:t>Enables </a:t>
            </a:r>
            <a:r>
              <a:rPr lang="en-US" sz="4000" b="1" dirty="0">
                <a:solidFill>
                  <a:srgbClr val="F5FB81"/>
                </a:solidFill>
                <a:latin typeface="Arial"/>
                <a:cs typeface="Arial"/>
              </a:rPr>
              <a:t>Complex</a:t>
            </a:r>
            <a:r>
              <a:rPr lang="en-US" sz="4000" dirty="0">
                <a:solidFill>
                  <a:srgbClr val="FFFFFF"/>
                </a:solidFill>
                <a:latin typeface="Arial"/>
                <a:cs typeface="Arial"/>
              </a:rPr>
              <a:t> </a:t>
            </a:r>
            <a:r>
              <a:rPr lang="en-US" sz="4000" b="1" dirty="0">
                <a:solidFill>
                  <a:srgbClr val="F5FB81"/>
                </a:solidFill>
                <a:latin typeface="Arial"/>
                <a:cs typeface="Arial"/>
              </a:rPr>
              <a:t>Reasoning</a:t>
            </a:r>
            <a:r>
              <a:rPr lang="en-US" sz="4000" dirty="0">
                <a:solidFill>
                  <a:srgbClr val="FFFFFF"/>
                </a:solidFill>
                <a:latin typeface="Arial"/>
                <a:cs typeface="Arial"/>
              </a:rPr>
              <a:t> capabilities </a:t>
            </a:r>
            <a:r>
              <a:rPr lang="en-US" sz="4000" b="1" dirty="0">
                <a:solidFill>
                  <a:srgbClr val="F5FB81"/>
                </a:solidFill>
                <a:latin typeface="Arial"/>
                <a:cs typeface="Arial"/>
              </a:rPr>
              <a:t>through</a:t>
            </a:r>
            <a:r>
              <a:rPr lang="en-US" sz="4000" dirty="0">
                <a:solidFill>
                  <a:srgbClr val="FFFFFF"/>
                </a:solidFill>
                <a:latin typeface="Arial"/>
                <a:cs typeface="Arial"/>
              </a:rPr>
              <a:t> </a:t>
            </a:r>
            <a:r>
              <a:rPr lang="en-US" sz="4000" b="1" dirty="0">
                <a:solidFill>
                  <a:srgbClr val="F5FB81"/>
                </a:solidFill>
                <a:latin typeface="Arial"/>
                <a:cs typeface="Arial"/>
              </a:rPr>
              <a:t>Intermediate Reasoning </a:t>
            </a:r>
            <a:r>
              <a:rPr lang="en-US" sz="4000" dirty="0">
                <a:solidFill>
                  <a:srgbClr val="FFFFFF"/>
                </a:solidFill>
                <a:latin typeface="Arial"/>
                <a:cs typeface="Arial"/>
              </a:rPr>
              <a:t>steps to get </a:t>
            </a:r>
            <a:r>
              <a:rPr lang="en-US" sz="4000" b="1" dirty="0">
                <a:solidFill>
                  <a:srgbClr val="F5FB81"/>
                </a:solidFill>
                <a:latin typeface="Arial"/>
                <a:cs typeface="Arial"/>
              </a:rPr>
              <a:t>Better Results </a:t>
            </a:r>
            <a:r>
              <a:rPr lang="en-US" sz="4000" dirty="0">
                <a:solidFill>
                  <a:srgbClr val="FFFFFF"/>
                </a:solidFill>
                <a:latin typeface="Arial"/>
                <a:cs typeface="Arial"/>
              </a:rPr>
              <a:t>on </a:t>
            </a:r>
            <a:r>
              <a:rPr lang="en-US" sz="4000" b="1" dirty="0">
                <a:solidFill>
                  <a:srgbClr val="F5FB81"/>
                </a:solidFill>
                <a:latin typeface="Arial"/>
                <a:cs typeface="Arial"/>
              </a:rPr>
              <a:t>complex tasks</a:t>
            </a:r>
            <a:endParaRPr lang="en-US" sz="3600" b="1" dirty="0">
              <a:solidFill>
                <a:srgbClr val="F5FB81"/>
              </a:solidFill>
            </a:endParaRPr>
          </a:p>
        </p:txBody>
      </p:sp>
    </p:spTree>
    <p:extLst>
      <p:ext uri="{BB962C8B-B14F-4D97-AF65-F5344CB8AC3E}">
        <p14:creationId xmlns:p14="http://schemas.microsoft.com/office/powerpoint/2010/main" val="334997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lIns="91440" tIns="45720" rIns="91440" bIns="45720"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a:rPr>
                <a:t>10</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64182"/>
            <a:ext cx="8790640" cy="923330"/>
          </a:xfrm>
          <a:prstGeom prst="rect">
            <a:avLst/>
          </a:prstGeom>
          <a:noFill/>
        </p:spPr>
        <p:txBody>
          <a:bodyPr wrap="square" lIns="91440" tIns="45720" rIns="91440" bIns="45720" rtlCol="0" anchor="t">
            <a:spAutoFit/>
          </a:bodyPr>
          <a:lstStyle/>
          <a:p>
            <a:r>
              <a:rPr lang="en-US" dirty="0">
                <a:solidFill>
                  <a:schemeClr val="bg1"/>
                </a:solidFill>
                <a:effectLst>
                  <a:outerShdw blurRad="50800" dist="38100" dir="2700000" algn="tl" rotWithShape="0">
                    <a:prstClr val="black">
                      <a:alpha val="79708"/>
                    </a:prstClr>
                  </a:outerShdw>
                </a:effectLst>
                <a:latin typeface="Impact"/>
              </a:rPr>
              <a:t>10 WAYS • CHAIN OF THOUGHT</a:t>
            </a:r>
          </a:p>
          <a:p>
            <a:r>
              <a:rPr lang="en-US" sz="3600" dirty="0">
                <a:solidFill>
                  <a:schemeClr val="bg1"/>
                </a:solidFill>
                <a:effectLst>
                  <a:outerShdw blurRad="50800" dist="38100" dir="2700000" algn="tl" rotWithShape="0">
                    <a:prstClr val="black">
                      <a:alpha val="79708"/>
                    </a:prstClr>
                  </a:outerShdw>
                </a:effectLst>
                <a:latin typeface="Impact"/>
              </a:rPr>
              <a:t>AEROBATICS SEQUENCE SIGNATURE (FICTIONAL)</a:t>
            </a:r>
            <a:endPar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pic>
        <p:nvPicPr>
          <p:cNvPr id="7" name="Picture 6" descr="A screenshot of a computer program&#10;&#10;Description automatically generated">
            <a:extLst>
              <a:ext uri="{FF2B5EF4-FFF2-40B4-BE49-F238E27FC236}">
                <a16:creationId xmlns:a16="http://schemas.microsoft.com/office/drawing/2014/main" id="{1E35A6B1-54C0-D373-5F02-57664C2A721F}"/>
              </a:ext>
            </a:extLst>
          </p:cNvPr>
          <p:cNvPicPr>
            <a:picLocks noChangeAspect="1"/>
          </p:cNvPicPr>
          <p:nvPr/>
        </p:nvPicPr>
        <p:blipFill>
          <a:blip r:embed="rId4"/>
          <a:stretch>
            <a:fillRect/>
          </a:stretch>
        </p:blipFill>
        <p:spPr>
          <a:xfrm>
            <a:off x="1703495" y="1908872"/>
            <a:ext cx="9199562" cy="4184946"/>
          </a:xfrm>
          <a:prstGeom prst="rect">
            <a:avLst/>
          </a:prstGeom>
        </p:spPr>
      </p:pic>
      <p:sp>
        <p:nvSpPr>
          <p:cNvPr id="8" name="Rectangle 7">
            <a:extLst>
              <a:ext uri="{FF2B5EF4-FFF2-40B4-BE49-F238E27FC236}">
                <a16:creationId xmlns:a16="http://schemas.microsoft.com/office/drawing/2014/main" id="{CCB8F8F1-9885-4608-DF80-0F9DF83B602B}"/>
              </a:ext>
            </a:extLst>
          </p:cNvPr>
          <p:cNvSpPr/>
          <p:nvPr/>
        </p:nvSpPr>
        <p:spPr>
          <a:xfrm>
            <a:off x="1632979" y="3111190"/>
            <a:ext cx="3072836" cy="1037063"/>
          </a:xfrm>
          <a:prstGeom prst="rect">
            <a:avLst/>
          </a:prstGeom>
          <a:noFill/>
          <a:ln w="38100">
            <a:solidFill>
              <a:srgbClr val="F5FB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A28D62-F0D0-F4A0-2982-2A0EB362FA56}"/>
              </a:ext>
            </a:extLst>
          </p:cNvPr>
          <p:cNvSpPr/>
          <p:nvPr/>
        </p:nvSpPr>
        <p:spPr>
          <a:xfrm>
            <a:off x="1610676" y="4708545"/>
            <a:ext cx="9177260" cy="1385276"/>
          </a:xfrm>
          <a:prstGeom prst="rect">
            <a:avLst/>
          </a:prstGeom>
          <a:noFill/>
          <a:ln w="38100">
            <a:solidFill>
              <a:srgbClr val="F5FB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468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0"/>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lIns="91440" tIns="45720" rIns="91440" bIns="45720"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a:rPr>
                <a:t>10</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64182"/>
            <a:ext cx="8790640" cy="923330"/>
          </a:xfrm>
          <a:prstGeom prst="rect">
            <a:avLst/>
          </a:prstGeom>
          <a:noFill/>
        </p:spPr>
        <p:txBody>
          <a:bodyPr wrap="square" lIns="91440" tIns="45720" rIns="91440" bIns="45720" rtlCol="0" anchor="t">
            <a:spAutoFit/>
          </a:bodyPr>
          <a:lstStyle/>
          <a:p>
            <a:r>
              <a:rPr lang="en-US" dirty="0">
                <a:solidFill>
                  <a:schemeClr val="bg1"/>
                </a:solidFill>
                <a:effectLst>
                  <a:outerShdw blurRad="50800" dist="38100" dir="2700000" algn="tl" rotWithShape="0">
                    <a:prstClr val="black">
                      <a:alpha val="79708"/>
                    </a:prstClr>
                  </a:outerShdw>
                </a:effectLst>
                <a:latin typeface="Impact"/>
              </a:rPr>
              <a:t>10 WAYS • CHAIN OF THOUGHT</a:t>
            </a:r>
          </a:p>
          <a:p>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CALCULATE DIFFICULTY</a:t>
            </a:r>
          </a:p>
        </p:txBody>
      </p:sp>
      <p:pic>
        <p:nvPicPr>
          <p:cNvPr id="12" name="Picture 11" descr="A screenshot of a computer program&#10;&#10;Description automatically generated">
            <a:extLst>
              <a:ext uri="{FF2B5EF4-FFF2-40B4-BE49-F238E27FC236}">
                <a16:creationId xmlns:a16="http://schemas.microsoft.com/office/drawing/2014/main" id="{306A73EB-BE41-147F-CFF8-BFD61359B7A5}"/>
              </a:ext>
            </a:extLst>
          </p:cNvPr>
          <p:cNvPicPr>
            <a:picLocks noChangeAspect="1"/>
          </p:cNvPicPr>
          <p:nvPr/>
        </p:nvPicPr>
        <p:blipFill>
          <a:blip r:embed="rId4"/>
          <a:stretch>
            <a:fillRect/>
          </a:stretch>
        </p:blipFill>
        <p:spPr>
          <a:xfrm>
            <a:off x="1703495" y="2304329"/>
            <a:ext cx="9599500" cy="3662967"/>
          </a:xfrm>
          <a:prstGeom prst="rect">
            <a:avLst/>
          </a:prstGeom>
        </p:spPr>
      </p:pic>
      <p:sp>
        <p:nvSpPr>
          <p:cNvPr id="20" name="Rectangle 19">
            <a:extLst>
              <a:ext uri="{FF2B5EF4-FFF2-40B4-BE49-F238E27FC236}">
                <a16:creationId xmlns:a16="http://schemas.microsoft.com/office/drawing/2014/main" id="{F07C591D-3264-6F9B-6343-8B06ECF1168C}"/>
              </a:ext>
            </a:extLst>
          </p:cNvPr>
          <p:cNvSpPr/>
          <p:nvPr/>
        </p:nvSpPr>
        <p:spPr>
          <a:xfrm>
            <a:off x="1610676" y="4376933"/>
            <a:ext cx="8447724" cy="1716885"/>
          </a:xfrm>
          <a:prstGeom prst="rect">
            <a:avLst/>
          </a:prstGeom>
          <a:noFill/>
          <a:ln w="38100">
            <a:solidFill>
              <a:srgbClr val="F5FB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3D4DCE94-4557-DBF0-9E3D-300F1C5BE32E}"/>
              </a:ext>
            </a:extLst>
          </p:cNvPr>
          <p:cNvSpPr/>
          <p:nvPr/>
        </p:nvSpPr>
        <p:spPr>
          <a:xfrm>
            <a:off x="1499164" y="2159133"/>
            <a:ext cx="9803831" cy="2091278"/>
          </a:xfrm>
          <a:prstGeom prst="roundRect">
            <a:avLst/>
          </a:prstGeom>
          <a:solidFill>
            <a:schemeClr val="tx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73395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0"/>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lIns="91440" tIns="45720" rIns="91440" bIns="45720"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a:rPr>
                <a:t>10</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64182"/>
            <a:ext cx="8790640" cy="923330"/>
          </a:xfrm>
          <a:prstGeom prst="rect">
            <a:avLst/>
          </a:prstGeom>
          <a:noFill/>
        </p:spPr>
        <p:txBody>
          <a:bodyPr wrap="square" lIns="91440" tIns="45720" rIns="91440" bIns="45720" rtlCol="0" anchor="t">
            <a:spAutoFit/>
          </a:bodyPr>
          <a:lstStyle/>
          <a:p>
            <a:r>
              <a:rPr lang="en-US" dirty="0">
                <a:solidFill>
                  <a:schemeClr val="bg1"/>
                </a:solidFill>
                <a:effectLst>
                  <a:outerShdw blurRad="50800" dist="38100" dir="2700000" algn="tl" rotWithShape="0">
                    <a:prstClr val="black">
                      <a:alpha val="79708"/>
                    </a:prstClr>
                  </a:outerShdw>
                </a:effectLst>
                <a:latin typeface="Impact"/>
              </a:rPr>
              <a:t>10 WAYS • CHAIN OF THOUGHT</a:t>
            </a:r>
          </a:p>
          <a:p>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CHAIN OF THOUGHT REASONING</a:t>
            </a:r>
          </a:p>
        </p:txBody>
      </p:sp>
      <p:sp>
        <p:nvSpPr>
          <p:cNvPr id="21" name="Rounded Rectangle 20">
            <a:extLst>
              <a:ext uri="{FF2B5EF4-FFF2-40B4-BE49-F238E27FC236}">
                <a16:creationId xmlns:a16="http://schemas.microsoft.com/office/drawing/2014/main" id="{3D4DCE94-4557-DBF0-9E3D-300F1C5BE32E}"/>
              </a:ext>
            </a:extLst>
          </p:cNvPr>
          <p:cNvSpPr/>
          <p:nvPr/>
        </p:nvSpPr>
        <p:spPr>
          <a:xfrm>
            <a:off x="1499164" y="2620537"/>
            <a:ext cx="5035451" cy="653214"/>
          </a:xfrm>
          <a:prstGeom prst="roundRect">
            <a:avLst/>
          </a:prstGeom>
          <a:solidFill>
            <a:schemeClr val="tx1">
              <a:alpha val="5274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14236F8F-A10A-E920-78FB-228397A84B7E}"/>
              </a:ext>
            </a:extLst>
          </p:cNvPr>
          <p:cNvPicPr>
            <a:picLocks noChangeAspect="1"/>
          </p:cNvPicPr>
          <p:nvPr/>
        </p:nvPicPr>
        <p:blipFill>
          <a:blip r:embed="rId4"/>
          <a:srcRect/>
          <a:stretch/>
        </p:blipFill>
        <p:spPr>
          <a:xfrm>
            <a:off x="1499164" y="1936012"/>
            <a:ext cx="8247002" cy="4163795"/>
          </a:xfrm>
          <a:prstGeom prst="rect">
            <a:avLst/>
          </a:prstGeom>
        </p:spPr>
      </p:pic>
      <p:sp>
        <p:nvSpPr>
          <p:cNvPr id="20" name="Rectangle 19">
            <a:extLst>
              <a:ext uri="{FF2B5EF4-FFF2-40B4-BE49-F238E27FC236}">
                <a16:creationId xmlns:a16="http://schemas.microsoft.com/office/drawing/2014/main" id="{F07C591D-3264-6F9B-6343-8B06ECF1168C}"/>
              </a:ext>
            </a:extLst>
          </p:cNvPr>
          <p:cNvSpPr/>
          <p:nvPr/>
        </p:nvSpPr>
        <p:spPr>
          <a:xfrm>
            <a:off x="1346441" y="3329508"/>
            <a:ext cx="8578145" cy="2875630"/>
          </a:xfrm>
          <a:prstGeom prst="rect">
            <a:avLst/>
          </a:prstGeom>
          <a:noFill/>
          <a:ln w="38100">
            <a:solidFill>
              <a:srgbClr val="F5FB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08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Description automatically generated">
            <a:extLst>
              <a:ext uri="{FF2B5EF4-FFF2-40B4-BE49-F238E27FC236}">
                <a16:creationId xmlns:a16="http://schemas.microsoft.com/office/drawing/2014/main" id="{CB7C311A-FB8E-FDA9-CBB4-F5C4C9FB5414}"/>
              </a:ext>
            </a:extLst>
          </p:cNvPr>
          <p:cNvPicPr>
            <a:picLocks noChangeAspect="1"/>
          </p:cNvPicPr>
          <p:nvPr/>
        </p:nvPicPr>
        <p:blipFill>
          <a:blip r:embed="rId4"/>
          <a:stretch>
            <a:fillRect/>
          </a:stretch>
        </p:blipFill>
        <p:spPr>
          <a:xfrm>
            <a:off x="2742329" y="132389"/>
            <a:ext cx="6707342" cy="6593212"/>
          </a:xfrm>
          <a:prstGeom prst="rect">
            <a:avLst/>
          </a:prstGeom>
        </p:spPr>
      </p:pic>
    </p:spTree>
    <p:extLst>
      <p:ext uri="{BB962C8B-B14F-4D97-AF65-F5344CB8AC3E}">
        <p14:creationId xmlns:p14="http://schemas.microsoft.com/office/powerpoint/2010/main" val="235968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2</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4392505" cy="923330"/>
          </a:xfrm>
          <a:prstGeom prst="rect">
            <a:avLst/>
          </a:prstGeom>
          <a:noFill/>
        </p:spPr>
        <p:txBody>
          <a:bodyPr wrap="square" rtlCol="0">
            <a:spAutoFit/>
          </a:bodyPr>
          <a:lstStyle/>
          <a:p>
            <a:r>
              <a:rPr lang="en-US">
                <a:solidFill>
                  <a:schemeClr val="bg1"/>
                </a:solidFill>
                <a:effectLst>
                  <a:outerShdw blurRad="50800" dist="38100" dir="2700000" algn="tl" rotWithShape="0">
                    <a:prstClr val="black">
                      <a:alpha val="79708"/>
                    </a:prstClr>
                  </a:outerShdw>
                </a:effectLst>
                <a:latin typeface="Impact" panose="020B0806030902050204" pitchFamily="34" charset="0"/>
              </a:rPr>
              <a:t>GITHUB COPILOT</a:t>
            </a:r>
          </a:p>
          <a:p>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LICENSES</a:t>
            </a:r>
          </a:p>
        </p:txBody>
      </p:sp>
      <p:pic>
        <p:nvPicPr>
          <p:cNvPr id="9" name="Google Shape;685;p63">
            <a:extLst>
              <a:ext uri="{FF2B5EF4-FFF2-40B4-BE49-F238E27FC236}">
                <a16:creationId xmlns:a16="http://schemas.microsoft.com/office/drawing/2014/main" id="{6F92FFF5-6BCD-ED13-0183-240A004F9381}"/>
              </a:ext>
            </a:extLst>
          </p:cNvPr>
          <p:cNvPicPr preferRelativeResize="0">
            <a:picLocks noChangeAspect="1"/>
          </p:cNvPicPr>
          <p:nvPr/>
        </p:nvPicPr>
        <p:blipFill rotWithShape="1">
          <a:blip r:embed="rId4">
            <a:alphaModFix/>
          </a:blip>
          <a:srcRect/>
          <a:stretch/>
        </p:blipFill>
        <p:spPr>
          <a:xfrm>
            <a:off x="1913921" y="2284971"/>
            <a:ext cx="1436407" cy="1436407"/>
          </a:xfrm>
          <a:prstGeom prst="rect">
            <a:avLst/>
          </a:prstGeom>
          <a:noFill/>
          <a:ln>
            <a:noFill/>
          </a:ln>
          <a:effectLst>
            <a:outerShdw blurRad="292100" dist="139700" dir="2700000" algn="tl" rotWithShape="0">
              <a:srgbClr val="333333">
                <a:alpha val="64709"/>
              </a:srgbClr>
            </a:outerShdw>
          </a:effectLst>
        </p:spPr>
      </p:pic>
      <p:pic>
        <p:nvPicPr>
          <p:cNvPr id="10" name="Google Shape;685;p63">
            <a:extLst>
              <a:ext uri="{FF2B5EF4-FFF2-40B4-BE49-F238E27FC236}">
                <a16:creationId xmlns:a16="http://schemas.microsoft.com/office/drawing/2014/main" id="{E27AB12B-D600-AAA0-010A-DE28342E6404}"/>
              </a:ext>
            </a:extLst>
          </p:cNvPr>
          <p:cNvPicPr preferRelativeResize="0">
            <a:picLocks noChangeAspect="1"/>
          </p:cNvPicPr>
          <p:nvPr/>
        </p:nvPicPr>
        <p:blipFill rotWithShape="1">
          <a:blip r:embed="rId4">
            <a:alphaModFix/>
          </a:blip>
          <a:srcRect/>
          <a:stretch/>
        </p:blipFill>
        <p:spPr>
          <a:xfrm>
            <a:off x="5377796" y="2280539"/>
            <a:ext cx="1436407" cy="1436407"/>
          </a:xfrm>
          <a:prstGeom prst="rect">
            <a:avLst/>
          </a:prstGeom>
          <a:noFill/>
          <a:ln>
            <a:noFill/>
          </a:ln>
          <a:effectLst>
            <a:outerShdw blurRad="292100" dist="139700" dir="2700000" algn="tl" rotWithShape="0">
              <a:srgbClr val="333333">
                <a:alpha val="64709"/>
              </a:srgbClr>
            </a:outerShdw>
          </a:effectLst>
        </p:spPr>
      </p:pic>
      <p:pic>
        <p:nvPicPr>
          <p:cNvPr id="11" name="Google Shape;685;p63">
            <a:extLst>
              <a:ext uri="{FF2B5EF4-FFF2-40B4-BE49-F238E27FC236}">
                <a16:creationId xmlns:a16="http://schemas.microsoft.com/office/drawing/2014/main" id="{86C8255A-D919-F9FF-8BCC-1AA9D7A15403}"/>
              </a:ext>
            </a:extLst>
          </p:cNvPr>
          <p:cNvPicPr preferRelativeResize="0">
            <a:picLocks noChangeAspect="1"/>
          </p:cNvPicPr>
          <p:nvPr/>
        </p:nvPicPr>
        <p:blipFill rotWithShape="1">
          <a:blip r:embed="rId4">
            <a:alphaModFix/>
          </a:blip>
          <a:srcRect/>
          <a:stretch/>
        </p:blipFill>
        <p:spPr>
          <a:xfrm>
            <a:off x="8841672" y="2280538"/>
            <a:ext cx="1436407" cy="1436407"/>
          </a:xfrm>
          <a:prstGeom prst="rect">
            <a:avLst/>
          </a:prstGeom>
          <a:noFill/>
          <a:ln>
            <a:noFill/>
          </a:ln>
          <a:effectLst>
            <a:outerShdw blurRad="292100" dist="139700" dir="2700000" algn="tl" rotWithShape="0">
              <a:srgbClr val="333333">
                <a:alpha val="64709"/>
              </a:srgbClr>
            </a:outerShdw>
          </a:effectLst>
        </p:spPr>
      </p:pic>
      <p:sp>
        <p:nvSpPr>
          <p:cNvPr id="12" name="TextBox 11">
            <a:extLst>
              <a:ext uri="{FF2B5EF4-FFF2-40B4-BE49-F238E27FC236}">
                <a16:creationId xmlns:a16="http://schemas.microsoft.com/office/drawing/2014/main" id="{83329D80-7671-634C-A2AB-B8856021FAFD}"/>
              </a:ext>
            </a:extLst>
          </p:cNvPr>
          <p:cNvSpPr txBox="1"/>
          <p:nvPr/>
        </p:nvSpPr>
        <p:spPr>
          <a:xfrm>
            <a:off x="4695421" y="3535180"/>
            <a:ext cx="2801158" cy="584775"/>
          </a:xfrm>
          <a:prstGeom prst="rect">
            <a:avLst/>
          </a:prstGeom>
          <a:noFill/>
        </p:spPr>
        <p:txBody>
          <a:bodyPr wrap="square">
            <a:spAutoFit/>
          </a:bodyPr>
          <a:lstStyle/>
          <a:p>
            <a:pPr algn="ctr"/>
            <a:r>
              <a:rPr lang="en-US" sz="3200" b="1" dirty="0">
                <a:solidFill>
                  <a:schemeClr val="bg1"/>
                </a:solidFill>
              </a:rPr>
              <a:t>Business</a:t>
            </a:r>
          </a:p>
        </p:txBody>
      </p:sp>
      <p:sp>
        <p:nvSpPr>
          <p:cNvPr id="20" name="TextBox 19">
            <a:extLst>
              <a:ext uri="{FF2B5EF4-FFF2-40B4-BE49-F238E27FC236}">
                <a16:creationId xmlns:a16="http://schemas.microsoft.com/office/drawing/2014/main" id="{EE77B533-B55C-A026-AB2D-622A1D481D39}"/>
              </a:ext>
            </a:extLst>
          </p:cNvPr>
          <p:cNvSpPr txBox="1"/>
          <p:nvPr/>
        </p:nvSpPr>
        <p:spPr>
          <a:xfrm>
            <a:off x="5068887" y="4270402"/>
            <a:ext cx="2054223" cy="830997"/>
          </a:xfrm>
          <a:prstGeom prst="rect">
            <a:avLst/>
          </a:prstGeom>
          <a:noFill/>
        </p:spPr>
        <p:txBody>
          <a:bodyPr wrap="square">
            <a:spAutoFit/>
          </a:bodyPr>
          <a:lstStyle/>
          <a:p>
            <a:pPr algn="ctr"/>
            <a:r>
              <a:rPr lang="en-US" sz="2800" b="1" i="0" dirty="0">
                <a:solidFill>
                  <a:schemeClr val="bg1"/>
                </a:solidFill>
                <a:effectLst/>
                <a:latin typeface="Inter" panose="020B0604020202020204" charset="0"/>
                <a:ea typeface="Inter" panose="020B0604020202020204" charset="0"/>
              </a:rPr>
              <a:t>$19</a:t>
            </a:r>
          </a:p>
          <a:p>
            <a:pPr algn="ctr"/>
            <a:r>
              <a:rPr lang="en-US" sz="2000" i="0" dirty="0">
                <a:solidFill>
                  <a:schemeClr val="bg1"/>
                </a:solidFill>
                <a:effectLst/>
                <a:latin typeface="Inter" panose="020B0604020202020204" charset="0"/>
                <a:ea typeface="Inter" panose="020B0604020202020204" charset="0"/>
              </a:rPr>
              <a:t> </a:t>
            </a:r>
            <a:r>
              <a:rPr lang="en-US" sz="1050" i="0" dirty="0">
                <a:solidFill>
                  <a:schemeClr val="bg1"/>
                </a:solidFill>
                <a:effectLst/>
                <a:latin typeface="Inter" panose="020B0604020202020204" charset="0"/>
                <a:ea typeface="Inter" panose="020B0604020202020204" charset="0"/>
              </a:rPr>
              <a:t>per user / month</a:t>
            </a:r>
            <a:endParaRPr lang="en-US" sz="1050" dirty="0">
              <a:solidFill>
                <a:schemeClr val="bg1"/>
              </a:solidFill>
              <a:latin typeface="Inter" panose="020B0604020202020204" charset="0"/>
              <a:ea typeface="Inter" panose="020B0604020202020204" charset="0"/>
            </a:endParaRPr>
          </a:p>
        </p:txBody>
      </p:sp>
      <p:sp>
        <p:nvSpPr>
          <p:cNvPr id="21" name="TextBox 20">
            <a:extLst>
              <a:ext uri="{FF2B5EF4-FFF2-40B4-BE49-F238E27FC236}">
                <a16:creationId xmlns:a16="http://schemas.microsoft.com/office/drawing/2014/main" id="{CA557927-2974-030E-6A1A-F6809E39FFAF}"/>
              </a:ext>
            </a:extLst>
          </p:cNvPr>
          <p:cNvSpPr txBox="1"/>
          <p:nvPr/>
        </p:nvSpPr>
        <p:spPr>
          <a:xfrm>
            <a:off x="1293126" y="3535180"/>
            <a:ext cx="2689271" cy="584775"/>
          </a:xfrm>
          <a:prstGeom prst="rect">
            <a:avLst/>
          </a:prstGeom>
          <a:noFill/>
        </p:spPr>
        <p:txBody>
          <a:bodyPr wrap="square">
            <a:spAutoFit/>
          </a:bodyPr>
          <a:lstStyle/>
          <a:p>
            <a:pPr algn="ctr"/>
            <a:r>
              <a:rPr lang="en-US" sz="3200" b="1" dirty="0">
                <a:solidFill>
                  <a:schemeClr val="bg1"/>
                </a:solidFill>
              </a:rPr>
              <a:t>Individual</a:t>
            </a:r>
          </a:p>
        </p:txBody>
      </p:sp>
      <p:sp>
        <p:nvSpPr>
          <p:cNvPr id="22" name="TextBox 21">
            <a:extLst>
              <a:ext uri="{FF2B5EF4-FFF2-40B4-BE49-F238E27FC236}">
                <a16:creationId xmlns:a16="http://schemas.microsoft.com/office/drawing/2014/main" id="{22D7BFF0-667A-CD66-6AB7-A4041F677889}"/>
              </a:ext>
            </a:extLst>
          </p:cNvPr>
          <p:cNvSpPr txBox="1"/>
          <p:nvPr/>
        </p:nvSpPr>
        <p:spPr>
          <a:xfrm>
            <a:off x="1605015" y="4208847"/>
            <a:ext cx="2054223" cy="892552"/>
          </a:xfrm>
          <a:prstGeom prst="rect">
            <a:avLst/>
          </a:prstGeom>
          <a:noFill/>
        </p:spPr>
        <p:txBody>
          <a:bodyPr wrap="square">
            <a:spAutoFit/>
          </a:bodyPr>
          <a:lstStyle/>
          <a:p>
            <a:pPr algn="ctr"/>
            <a:r>
              <a:rPr lang="en-US" sz="2800" b="1" i="0" dirty="0">
                <a:solidFill>
                  <a:schemeClr val="bg1"/>
                </a:solidFill>
                <a:effectLst/>
                <a:latin typeface="Inter" panose="020B0604020202020204" charset="0"/>
                <a:ea typeface="Inter" panose="020B0604020202020204" charset="0"/>
              </a:rPr>
              <a:t>$10</a:t>
            </a:r>
          </a:p>
          <a:p>
            <a:pPr algn="ctr"/>
            <a:r>
              <a:rPr lang="en-US" sz="2400" i="0" dirty="0">
                <a:solidFill>
                  <a:schemeClr val="bg1"/>
                </a:solidFill>
                <a:effectLst/>
                <a:latin typeface="Inter" panose="020B0604020202020204" charset="0"/>
                <a:ea typeface="Inter" panose="020B0604020202020204" charset="0"/>
              </a:rPr>
              <a:t> </a:t>
            </a:r>
            <a:r>
              <a:rPr lang="en-US" sz="1050" i="0" dirty="0">
                <a:solidFill>
                  <a:schemeClr val="bg1"/>
                </a:solidFill>
                <a:effectLst/>
                <a:latin typeface="Inter" panose="020B0604020202020204" charset="0"/>
                <a:ea typeface="Inter" panose="020B0604020202020204" charset="0"/>
              </a:rPr>
              <a:t>per user / month</a:t>
            </a:r>
            <a:endParaRPr lang="en-US" sz="1050" dirty="0">
              <a:solidFill>
                <a:schemeClr val="bg1"/>
              </a:solidFill>
              <a:latin typeface="Inter" panose="020B0604020202020204" charset="0"/>
              <a:ea typeface="Inter" panose="020B0604020202020204" charset="0"/>
            </a:endParaRPr>
          </a:p>
        </p:txBody>
      </p:sp>
      <p:sp>
        <p:nvSpPr>
          <p:cNvPr id="23" name="TextBox 22">
            <a:extLst>
              <a:ext uri="{FF2B5EF4-FFF2-40B4-BE49-F238E27FC236}">
                <a16:creationId xmlns:a16="http://schemas.microsoft.com/office/drawing/2014/main" id="{A4247FF1-6B90-2C84-7DBA-8E68E6151E52}"/>
              </a:ext>
            </a:extLst>
          </p:cNvPr>
          <p:cNvSpPr txBox="1"/>
          <p:nvPr/>
        </p:nvSpPr>
        <p:spPr>
          <a:xfrm>
            <a:off x="1643907" y="5797597"/>
            <a:ext cx="2261774" cy="338554"/>
          </a:xfrm>
          <a:prstGeom prst="rect">
            <a:avLst/>
          </a:prstGeom>
          <a:noFill/>
        </p:spPr>
        <p:txBody>
          <a:bodyPr wrap="square">
            <a:spAutoFit/>
          </a:bodyPr>
          <a:lstStyle/>
          <a:p>
            <a:r>
              <a:rPr lang="en-US" sz="800">
                <a:solidFill>
                  <a:schemeClr val="tx1"/>
                </a:solidFill>
              </a:rPr>
              <a:t>* Requires GitHub Enterprise Cloud.</a:t>
            </a:r>
            <a:br>
              <a:rPr lang="en-US" sz="800">
                <a:solidFill>
                  <a:schemeClr val="tx1"/>
                </a:solidFill>
              </a:rPr>
            </a:br>
            <a:r>
              <a:rPr lang="en-US" sz="800">
                <a:solidFill>
                  <a:schemeClr val="tx1"/>
                </a:solidFill>
              </a:rPr>
              <a:t>** Currently in preview. (available in 2024)</a:t>
            </a:r>
          </a:p>
        </p:txBody>
      </p:sp>
      <p:sp>
        <p:nvSpPr>
          <p:cNvPr id="24" name="TextBox 23">
            <a:extLst>
              <a:ext uri="{FF2B5EF4-FFF2-40B4-BE49-F238E27FC236}">
                <a16:creationId xmlns:a16="http://schemas.microsoft.com/office/drawing/2014/main" id="{A5894080-7749-80BA-5BE3-18FF866D3031}"/>
              </a:ext>
            </a:extLst>
          </p:cNvPr>
          <p:cNvSpPr txBox="1"/>
          <p:nvPr/>
        </p:nvSpPr>
        <p:spPr>
          <a:xfrm>
            <a:off x="7912862" y="3535180"/>
            <a:ext cx="3294025" cy="584775"/>
          </a:xfrm>
          <a:prstGeom prst="rect">
            <a:avLst/>
          </a:prstGeom>
          <a:noFill/>
        </p:spPr>
        <p:txBody>
          <a:bodyPr wrap="square">
            <a:spAutoFit/>
          </a:bodyPr>
          <a:lstStyle/>
          <a:p>
            <a:pPr algn="ctr"/>
            <a:r>
              <a:rPr lang="en-US" sz="3200" b="1" dirty="0">
                <a:solidFill>
                  <a:schemeClr val="bg1"/>
                </a:solidFill>
              </a:rPr>
              <a:t>Enterprise</a:t>
            </a:r>
          </a:p>
        </p:txBody>
      </p:sp>
      <p:sp>
        <p:nvSpPr>
          <p:cNvPr id="25" name="TextBox 24">
            <a:extLst>
              <a:ext uri="{FF2B5EF4-FFF2-40B4-BE49-F238E27FC236}">
                <a16:creationId xmlns:a16="http://schemas.microsoft.com/office/drawing/2014/main" id="{D01F55F2-C9F4-69D1-D835-12C587F9BE49}"/>
              </a:ext>
            </a:extLst>
          </p:cNvPr>
          <p:cNvSpPr txBox="1"/>
          <p:nvPr/>
        </p:nvSpPr>
        <p:spPr>
          <a:xfrm>
            <a:off x="8532762" y="4270403"/>
            <a:ext cx="2054223" cy="830997"/>
          </a:xfrm>
          <a:prstGeom prst="rect">
            <a:avLst/>
          </a:prstGeom>
          <a:noFill/>
        </p:spPr>
        <p:txBody>
          <a:bodyPr wrap="square">
            <a:spAutoFit/>
          </a:bodyPr>
          <a:lstStyle/>
          <a:p>
            <a:pPr algn="ctr"/>
            <a:r>
              <a:rPr lang="en-US" sz="2800" b="1" i="0" dirty="0">
                <a:solidFill>
                  <a:schemeClr val="bg1"/>
                </a:solidFill>
                <a:effectLst/>
                <a:latin typeface="Inter" panose="020B0604020202020204" charset="0"/>
                <a:ea typeface="Inter" panose="020B0604020202020204" charset="0"/>
              </a:rPr>
              <a:t>$39</a:t>
            </a:r>
          </a:p>
          <a:p>
            <a:pPr algn="ctr"/>
            <a:r>
              <a:rPr lang="en-US" sz="2000" i="0" dirty="0">
                <a:solidFill>
                  <a:schemeClr val="bg1"/>
                </a:solidFill>
                <a:effectLst/>
                <a:latin typeface="Inter" panose="020B0604020202020204" charset="0"/>
                <a:ea typeface="Inter" panose="020B0604020202020204" charset="0"/>
              </a:rPr>
              <a:t> </a:t>
            </a:r>
            <a:r>
              <a:rPr lang="en-US" sz="1050" i="0" dirty="0">
                <a:solidFill>
                  <a:schemeClr val="bg1"/>
                </a:solidFill>
                <a:effectLst/>
                <a:latin typeface="Inter" panose="020B0604020202020204" charset="0"/>
                <a:ea typeface="Inter" panose="020B0604020202020204" charset="0"/>
              </a:rPr>
              <a:t>per user / month</a:t>
            </a:r>
            <a:endParaRPr lang="en-US" sz="1050" dirty="0">
              <a:solidFill>
                <a:schemeClr val="bg1"/>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07187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1" grpId="0"/>
      <p:bldP spid="22" grpId="0"/>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7C311A-FB8E-FDA9-CBB4-F5C4C9FB5414}"/>
              </a:ext>
            </a:extLst>
          </p:cNvPr>
          <p:cNvPicPr>
            <a:picLocks noChangeAspect="1"/>
          </p:cNvPicPr>
          <p:nvPr/>
        </p:nvPicPr>
        <p:blipFill>
          <a:blip r:embed="rId4"/>
          <a:srcRect/>
          <a:stretch/>
        </p:blipFill>
        <p:spPr>
          <a:xfrm>
            <a:off x="2865769" y="132389"/>
            <a:ext cx="6460462" cy="6593212"/>
          </a:xfrm>
          <a:prstGeom prst="rect">
            <a:avLst/>
          </a:prstGeom>
        </p:spPr>
      </p:pic>
    </p:spTree>
    <p:extLst>
      <p:ext uri="{BB962C8B-B14F-4D97-AF65-F5344CB8AC3E}">
        <p14:creationId xmlns:p14="http://schemas.microsoft.com/office/powerpoint/2010/main" val="326336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7C311A-FB8E-FDA9-CBB4-F5C4C9FB5414}"/>
              </a:ext>
            </a:extLst>
          </p:cNvPr>
          <p:cNvPicPr>
            <a:picLocks noChangeAspect="1"/>
          </p:cNvPicPr>
          <p:nvPr/>
        </p:nvPicPr>
        <p:blipFill>
          <a:blip r:embed="rId4"/>
          <a:srcRect/>
          <a:stretch/>
        </p:blipFill>
        <p:spPr>
          <a:xfrm>
            <a:off x="3091184" y="132389"/>
            <a:ext cx="6009632" cy="6593212"/>
          </a:xfrm>
          <a:prstGeom prst="rect">
            <a:avLst/>
          </a:prstGeom>
        </p:spPr>
      </p:pic>
      <p:sp>
        <p:nvSpPr>
          <p:cNvPr id="2" name="Rectangle 1">
            <a:extLst>
              <a:ext uri="{FF2B5EF4-FFF2-40B4-BE49-F238E27FC236}">
                <a16:creationId xmlns:a16="http://schemas.microsoft.com/office/drawing/2014/main" id="{626995E1-D208-B78E-3394-656C929B9A1B}"/>
              </a:ext>
            </a:extLst>
          </p:cNvPr>
          <p:cNvSpPr/>
          <p:nvPr/>
        </p:nvSpPr>
        <p:spPr>
          <a:xfrm>
            <a:off x="2631688" y="5307980"/>
            <a:ext cx="6991814" cy="1126274"/>
          </a:xfrm>
          <a:prstGeom prst="rect">
            <a:avLst/>
          </a:prstGeom>
          <a:noFill/>
          <a:ln w="38100">
            <a:solidFill>
              <a:srgbClr val="F5FB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AA0FACC-79EB-8A38-FFFC-7DFADAA375D7}"/>
              </a:ext>
            </a:extLst>
          </p:cNvPr>
          <p:cNvSpPr/>
          <p:nvPr/>
        </p:nvSpPr>
        <p:spPr>
          <a:xfrm>
            <a:off x="2988527" y="211873"/>
            <a:ext cx="6222380" cy="5096102"/>
          </a:xfrm>
          <a:prstGeom prst="roundRect">
            <a:avLst/>
          </a:prstGeom>
          <a:solidFill>
            <a:schemeClr val="tx1">
              <a:alpha val="4933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2705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030">
          <a:extLst>
            <a:ext uri="{FF2B5EF4-FFF2-40B4-BE49-F238E27FC236}">
              <a16:creationId xmlns:a16="http://schemas.microsoft.com/office/drawing/2014/main" id="{10DA3951-349E-5F02-F4F2-FB39DE893DA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D24873E-1BDB-1CB8-6692-12F3C309405A}"/>
              </a:ext>
            </a:extLst>
          </p:cNvPr>
          <p:cNvSpPr/>
          <p:nvPr/>
        </p:nvSpPr>
        <p:spPr>
          <a:xfrm>
            <a:off x="0" y="-5"/>
            <a:ext cx="12192000" cy="6858000"/>
          </a:xfrm>
          <a:prstGeom prst="rect">
            <a:avLst/>
          </a:prstGeom>
          <a:solidFill>
            <a:srgbClr val="000000">
              <a:alpha val="5829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D471B3-4E87-C569-A185-8D76DD417EDC}"/>
              </a:ext>
            </a:extLst>
          </p:cNvPr>
          <p:cNvSpPr/>
          <p:nvPr/>
        </p:nvSpPr>
        <p:spPr>
          <a:xfrm>
            <a:off x="0" y="5833"/>
            <a:ext cx="12192000" cy="6858000"/>
          </a:xfrm>
          <a:prstGeom prst="rect">
            <a:avLst/>
          </a:prstGeom>
          <a:solidFill>
            <a:srgbClr val="0000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3" name="Google Shape;6053;p292">
            <a:extLst>
              <a:ext uri="{FF2B5EF4-FFF2-40B4-BE49-F238E27FC236}">
                <a16:creationId xmlns:a16="http://schemas.microsoft.com/office/drawing/2014/main" id="{C45F6FAF-E5A1-B65D-8857-D582FE62AAE6}"/>
              </a:ext>
            </a:extLst>
          </p:cNvPr>
          <p:cNvSpPr txBox="1"/>
          <p:nvPr/>
        </p:nvSpPr>
        <p:spPr>
          <a:xfrm>
            <a:off x="719512" y="2113056"/>
            <a:ext cx="10752976" cy="1491814"/>
          </a:xfrm>
          <a:prstGeom prst="rect">
            <a:avLst/>
          </a:prstGeom>
          <a:noFill/>
          <a:ln>
            <a:noFill/>
          </a:ln>
        </p:spPr>
        <p:txBody>
          <a:bodyPr spcFirstLastPara="1" wrap="square" lIns="91265" tIns="45615" rIns="91265" bIns="45615" anchor="t" anchorCtr="0">
            <a:noAutofit/>
          </a:bodyPr>
          <a:lstStyle/>
          <a:p>
            <a:pPr algn="ctr" defTabSz="1216976">
              <a:lnSpc>
                <a:spcPct val="90000"/>
              </a:lnSpc>
              <a:defRPr/>
            </a:pPr>
            <a:r>
              <a:rPr lang="en-US" sz="12000" b="1" dirty="0">
                <a:solidFill>
                  <a:srgbClr val="FFFFFF"/>
                </a:solidFill>
                <a:latin typeface="Passion One" panose="02000506080000020004" pitchFamily="2" charset="77"/>
              </a:rPr>
              <a:t>FINAL </a:t>
            </a:r>
          </a:p>
          <a:p>
            <a:pPr algn="ctr" defTabSz="1216976">
              <a:lnSpc>
                <a:spcPct val="90000"/>
              </a:lnSpc>
              <a:defRPr/>
            </a:pPr>
            <a:r>
              <a:rPr lang="en-US" sz="12000" b="1" dirty="0">
                <a:solidFill>
                  <a:srgbClr val="FFFFFF"/>
                </a:solidFill>
                <a:latin typeface="Passion One" panose="02000506080000020004" pitchFamily="2" charset="77"/>
              </a:rPr>
              <a:t>THOUGHT</a:t>
            </a:r>
          </a:p>
        </p:txBody>
      </p:sp>
      <p:sp>
        <p:nvSpPr>
          <p:cNvPr id="4" name="TextBox 3">
            <a:extLst>
              <a:ext uri="{FF2B5EF4-FFF2-40B4-BE49-F238E27FC236}">
                <a16:creationId xmlns:a16="http://schemas.microsoft.com/office/drawing/2014/main" id="{8D1070AA-B868-6F31-3F7C-44508BAE0719}"/>
              </a:ext>
            </a:extLst>
          </p:cNvPr>
          <p:cNvSpPr txBox="1"/>
          <p:nvPr/>
        </p:nvSpPr>
        <p:spPr>
          <a:xfrm>
            <a:off x="9198429" y="2590800"/>
            <a:ext cx="184731" cy="369332"/>
          </a:xfrm>
          <a:prstGeom prst="rect">
            <a:avLst/>
          </a:prstGeom>
          <a:noFill/>
        </p:spPr>
        <p:txBody>
          <a:bodyPr wrap="none" rtlCol="0">
            <a:spAutoFit/>
          </a:bodyPr>
          <a:lstStyle/>
          <a:p>
            <a:endParaRPr lang="en-NL"/>
          </a:p>
        </p:txBody>
      </p:sp>
      <p:sp>
        <p:nvSpPr>
          <p:cNvPr id="3" name="TextBox 2">
            <a:extLst>
              <a:ext uri="{FF2B5EF4-FFF2-40B4-BE49-F238E27FC236}">
                <a16:creationId xmlns:a16="http://schemas.microsoft.com/office/drawing/2014/main" id="{8DA9DA7E-9BA9-5BF3-BA98-8AC7B1C95861}"/>
              </a:ext>
            </a:extLst>
          </p:cNvPr>
          <p:cNvSpPr txBox="1"/>
          <p:nvPr/>
        </p:nvSpPr>
        <p:spPr>
          <a:xfrm>
            <a:off x="6635262" y="3610708"/>
            <a:ext cx="184731" cy="369332"/>
          </a:xfrm>
          <a:prstGeom prst="rect">
            <a:avLst/>
          </a:prstGeom>
          <a:noFill/>
        </p:spPr>
        <p:txBody>
          <a:bodyPr wrap="none" rtlCol="0">
            <a:spAutoFit/>
          </a:bodyPr>
          <a:lstStyle/>
          <a:p>
            <a:endParaRPr lang="en-NL"/>
          </a:p>
        </p:txBody>
      </p:sp>
      <p:sp>
        <p:nvSpPr>
          <p:cNvPr id="11" name="TextBox 10">
            <a:extLst>
              <a:ext uri="{FF2B5EF4-FFF2-40B4-BE49-F238E27FC236}">
                <a16:creationId xmlns:a16="http://schemas.microsoft.com/office/drawing/2014/main" id="{2B960122-39E9-32B4-D3ED-1B6B15141815}"/>
              </a:ext>
            </a:extLst>
          </p:cNvPr>
          <p:cNvSpPr txBox="1"/>
          <p:nvPr/>
        </p:nvSpPr>
        <p:spPr>
          <a:xfrm>
            <a:off x="4665785" y="4970585"/>
            <a:ext cx="184731" cy="369332"/>
          </a:xfrm>
          <a:prstGeom prst="rect">
            <a:avLst/>
          </a:prstGeom>
          <a:noFill/>
        </p:spPr>
        <p:txBody>
          <a:bodyPr wrap="none" rtlCol="0">
            <a:spAutoFit/>
          </a:bodyPr>
          <a:lstStyle/>
          <a:p>
            <a:endParaRPr lang="en-NL"/>
          </a:p>
        </p:txBody>
      </p:sp>
      <p:sp>
        <p:nvSpPr>
          <p:cNvPr id="12" name="TextBox 11">
            <a:extLst>
              <a:ext uri="{FF2B5EF4-FFF2-40B4-BE49-F238E27FC236}">
                <a16:creationId xmlns:a16="http://schemas.microsoft.com/office/drawing/2014/main" id="{85362D73-3962-AF43-8004-7107752050E9}"/>
              </a:ext>
            </a:extLst>
          </p:cNvPr>
          <p:cNvSpPr txBox="1"/>
          <p:nvPr/>
        </p:nvSpPr>
        <p:spPr>
          <a:xfrm>
            <a:off x="4736123" y="4079631"/>
            <a:ext cx="184731" cy="369332"/>
          </a:xfrm>
          <a:prstGeom prst="rect">
            <a:avLst/>
          </a:prstGeom>
          <a:noFill/>
        </p:spPr>
        <p:txBody>
          <a:bodyPr wrap="none" rtlCol="0">
            <a:spAutoFit/>
          </a:bodyPr>
          <a:lstStyle/>
          <a:p>
            <a:endParaRPr lang="en-NL"/>
          </a:p>
        </p:txBody>
      </p:sp>
      <p:sp>
        <p:nvSpPr>
          <p:cNvPr id="5" name="TextBox 4">
            <a:extLst>
              <a:ext uri="{FF2B5EF4-FFF2-40B4-BE49-F238E27FC236}">
                <a16:creationId xmlns:a16="http://schemas.microsoft.com/office/drawing/2014/main" id="{D7120C44-BAD7-13A4-DB44-2452F5F4E4F4}"/>
              </a:ext>
            </a:extLst>
          </p:cNvPr>
          <p:cNvSpPr txBox="1"/>
          <p:nvPr/>
        </p:nvSpPr>
        <p:spPr>
          <a:xfrm>
            <a:off x="13940589" y="6833937"/>
            <a:ext cx="184731" cy="369332"/>
          </a:xfrm>
          <a:prstGeom prst="rect">
            <a:avLst/>
          </a:prstGeom>
          <a:noFill/>
        </p:spPr>
        <p:txBody>
          <a:bodyPr wrap="none" rtlCol="0">
            <a:spAutoFit/>
          </a:bodyPr>
          <a:lstStyle/>
          <a:p>
            <a:endParaRPr lang="en-NL"/>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E2E6305-C577-F966-EB4D-8F018520DCEB}"/>
                  </a:ext>
                </a:extLst>
              </p:cNvPr>
              <p:cNvGraphicFramePr>
                <a:graphicFrameLocks noChangeAspect="1"/>
              </p:cNvGraphicFramePr>
              <p:nvPr>
                <p:extLst>
                  <p:ext uri="{D42A27DB-BD31-4B8C-83A1-F6EECF244321}">
                    <p14:modId xmlns:p14="http://schemas.microsoft.com/office/powerpoint/2010/main" val="4273419946"/>
                  </p:ext>
                </p:extLst>
              </p:nvPr>
            </p:nvGraphicFramePr>
            <p:xfrm>
              <a:off x="-3979656" y="2249253"/>
              <a:ext cx="3237361" cy="4329177"/>
            </p:xfrm>
            <a:graphic>
              <a:graphicData uri="http://schemas.microsoft.com/office/drawing/2017/model3d">
                <am3d:model3d r:embed="rId4">
                  <am3d:spPr>
                    <a:xfrm>
                      <a:off x="0" y="0"/>
                      <a:ext cx="3237361" cy="4329177"/>
                    </a:xfrm>
                    <a:prstGeom prst="rect">
                      <a:avLst/>
                    </a:prstGeom>
                    <a:noFill/>
                  </am3d:spPr>
                  <am3d:camera>
                    <am3d:pos x="0" y="0" z="53904564"/>
                    <am3d:up dx="0" dy="36000000" dz="0"/>
                    <am3d:lookAt x="0" y="0" z="0"/>
                    <am3d:perspective fov="2700000"/>
                  </am3d:camera>
                  <am3d:trans>
                    <am3d:meterPerModelUnit n="79" d="1000000"/>
                    <am3d:preTrans dx="-101986701" dy="-4014320" dz="-19480663"/>
                    <am3d:scale>
                      <am3d:sx n="1000000" d="1000000"/>
                      <am3d:sy n="1000000" d="1000000"/>
                      <am3d:sz n="1000000" d="1000000"/>
                    </am3d:scale>
                    <am3d:rot ax="-4743385" ay="-3542457" az="-6163598"/>
                    <am3d:postTrans dx="0" dy="0" dz="0"/>
                  </am3d:trans>
                  <am3d:raster rName="Office3DRenderer" rVer="16.0.8326">
                    <am3d:blip r:embed="rId5"/>
                  </am3d:raster>
                  <am3d:objViewport viewportSz="71983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E2E6305-C577-F966-EB4D-8F018520DCEB}"/>
                  </a:ext>
                </a:extLst>
              </p:cNvPr>
              <p:cNvPicPr>
                <a:picLocks noGrp="1" noRot="1" noChangeAspect="1" noMove="1" noResize="1" noEditPoints="1" noAdjustHandles="1" noChangeArrowheads="1" noChangeShapeType="1" noCrop="1"/>
              </p:cNvPicPr>
              <p:nvPr/>
            </p:nvPicPr>
            <p:blipFill>
              <a:blip r:embed="rId5"/>
              <a:stretch>
                <a:fillRect/>
              </a:stretch>
            </p:blipFill>
            <p:spPr>
              <a:xfrm>
                <a:off x="-3979656" y="2249253"/>
                <a:ext cx="3237361" cy="4329177"/>
              </a:xfrm>
              <a:prstGeom prst="rect">
                <a:avLst/>
              </a:prstGeom>
              <a:noFill/>
            </p:spPr>
          </p:pic>
        </mc:Fallback>
      </mc:AlternateContent>
    </p:spTree>
    <p:extLst>
      <p:ext uri="{BB962C8B-B14F-4D97-AF65-F5344CB8AC3E}">
        <p14:creationId xmlns:p14="http://schemas.microsoft.com/office/powerpoint/2010/main" val="7740930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nodeType="withEffect">
                                  <p:stCondLst>
                                    <p:cond delay="0"/>
                                  </p:stCondLst>
                                  <p:childTnLst>
                                    <p:animMotion origin="layout" path="M -0.00039 -0.00787 C 0.08112 0.04954 0.16302 0.10717 0.27383 0.13981 C 0.38477 0.17245 0.52513 0.18032 0.6655 0.18842 " pathEditMode="relative" rAng="0" ptsTypes="AAA">
                                      <p:cBhvr>
                                        <p:cTn id="6" dur="2000" fill="hold"/>
                                        <p:tgtEl>
                                          <p:spTgt spid="8"/>
                                        </p:tgtEl>
                                        <p:attrNameLst>
                                          <p:attrName>ppt_x</p:attrName>
                                          <p:attrName>ppt_y</p:attrName>
                                        </p:attrNameLst>
                                      </p:cBhvr>
                                      <p:rCtr x="33294" y="9815"/>
                                    </p:animMotion>
                                  </p:childTnLst>
                                </p:cTn>
                              </p:par>
                              <p:par>
                                <p:cTn id="7" presetID="1" presetClass="path" presetSubtype="0" accel="50000" decel="50000" fill="hold" nodeType="withEffect">
                                  <p:stCondLst>
                                    <p:cond delay="2000"/>
                                  </p:stCondLst>
                                  <p:childTnLst>
                                    <p:animMotion origin="layout" path="M 0.66536 0.18842 C 0.80755 0.18842 0.92305 0.01481 0.92305 -0.19977 C 0.92305 -0.41435 0.80755 -0.58912 0.66536 -0.58912 C 0.52305 -0.58912 0.40768 -0.41435 0.40768 -0.19977 C 0.40768 0.01481 0.52305 0.18842 0.66536 0.18842 Z " pathEditMode="relative" rAng="10800000" ptsTypes="AAAAA">
                                      <p:cBhvr>
                                        <p:cTn id="8" dur="2000" fill="hold"/>
                                        <p:tgtEl>
                                          <p:spTgt spid="8"/>
                                        </p:tgtEl>
                                        <p:attrNameLst>
                                          <p:attrName>ppt_x</p:attrName>
                                          <p:attrName>ppt_y</p:attrName>
                                        </p:attrNameLst>
                                      </p:cBhvr>
                                      <p:rCtr x="0" y="-38889"/>
                                    </p:animMotion>
                                  </p:childTnLst>
                                </p:cTn>
                              </p:par>
                              <p:par>
                                <p:cTn id="9" presetID="37" presetClass="emph" presetSubtype="4096" fill="hold" nodeType="withEffect">
                                  <p:stCondLst>
                                    <p:cond delay="2300"/>
                                  </p:stCondLst>
                                  <p:childTnLst>
                                    <p:animRot by="21600000">
                                      <p:cBhvr>
                                        <p:cTn id="10" dur="1300" fill="hold"/>
                                        <p:tgtEl>
                                          <p:spTgt spid="8"/>
                                        </p:tgtEl>
                                        <p:attrNameLst>
                                          <p:attrName>3d.view.rotation.z</p:attrName>
                                        </p:attrNameLst>
                                      </p:cBhvr>
                                    </p:animRot>
                                  </p:childTnLst>
                                </p:cTn>
                              </p:par>
                              <p:par>
                                <p:cTn id="11" presetID="37" presetClass="emph" presetSubtype="512" fill="hold" nodeType="withEffect">
                                  <p:stCondLst>
                                    <p:cond delay="0"/>
                                  </p:stCondLst>
                                  <p:childTnLst>
                                    <p:animRot by="-1200000">
                                      <p:cBhvr>
                                        <p:cTn id="12" dur="2000" fill="hold"/>
                                        <p:tgtEl>
                                          <p:spTgt spid="8"/>
                                        </p:tgtEl>
                                        <p:attrNameLst>
                                          <p:attrName>3d.view.rotation.x</p:attrName>
                                        </p:attrNameLst>
                                      </p:cBhvr>
                                    </p:animRot>
                                  </p:childTnLst>
                                </p:cTn>
                              </p:par>
                              <p:par>
                                <p:cTn id="13" presetID="45" presetClass="entr" presetSubtype="0" fill="hold" grpId="0" nodeType="withEffect">
                                  <p:stCondLst>
                                    <p:cond delay="2000"/>
                                  </p:stCondLst>
                                  <p:childTnLst>
                                    <p:set>
                                      <p:cBhvr>
                                        <p:cTn id="14" dur="1" fill="hold">
                                          <p:stCondLst>
                                            <p:cond delay="0"/>
                                          </p:stCondLst>
                                        </p:cTn>
                                        <p:tgtEl>
                                          <p:spTgt spid="6053"/>
                                        </p:tgtEl>
                                        <p:attrNameLst>
                                          <p:attrName>style.visibility</p:attrName>
                                        </p:attrNameLst>
                                      </p:cBhvr>
                                      <p:to>
                                        <p:strVal val="visible"/>
                                      </p:to>
                                    </p:set>
                                    <p:animEffect transition="in" filter="fade">
                                      <p:cBhvr>
                                        <p:cTn id="15" dur="2000"/>
                                        <p:tgtEl>
                                          <p:spTgt spid="6053"/>
                                        </p:tgtEl>
                                      </p:cBhvr>
                                    </p:animEffect>
                                    <p:anim calcmode="lin" valueType="num">
                                      <p:cBhvr>
                                        <p:cTn id="16" dur="2000" fill="hold"/>
                                        <p:tgtEl>
                                          <p:spTgt spid="6053"/>
                                        </p:tgtEl>
                                        <p:attrNameLst>
                                          <p:attrName>ppt_w</p:attrName>
                                        </p:attrNameLst>
                                      </p:cBhvr>
                                      <p:tavLst>
                                        <p:tav tm="0" fmla="#ppt_w*sin(2.5*pi*$)">
                                          <p:val>
                                            <p:fltVal val="0"/>
                                          </p:val>
                                        </p:tav>
                                        <p:tav tm="100000">
                                          <p:val>
                                            <p:fltVal val="1"/>
                                          </p:val>
                                        </p:tav>
                                      </p:tavLst>
                                    </p:anim>
                                    <p:anim calcmode="lin" valueType="num">
                                      <p:cBhvr>
                                        <p:cTn id="17" dur="2000" fill="hold"/>
                                        <p:tgtEl>
                                          <p:spTgt spid="6053"/>
                                        </p:tgtEl>
                                        <p:attrNameLst>
                                          <p:attrName>ppt_h</p:attrName>
                                        </p:attrNameLst>
                                      </p:cBhvr>
                                      <p:tavLst>
                                        <p:tav tm="0">
                                          <p:val>
                                            <p:strVal val="#ppt_h"/>
                                          </p:val>
                                        </p:tav>
                                        <p:tav tm="100000">
                                          <p:val>
                                            <p:strVal val="#ppt_h"/>
                                          </p:val>
                                        </p:tav>
                                      </p:tavLst>
                                    </p:anim>
                                  </p:childTnLst>
                                </p:cTn>
                              </p:par>
                              <p:par>
                                <p:cTn id="18" presetID="22" presetClass="entr" presetSubtype="8" fill="hold" grpId="0" nodeType="withEffect">
                                  <p:stCondLst>
                                    <p:cond delay="30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2000"/>
                                        <p:tgtEl>
                                          <p:spTgt spid="2"/>
                                        </p:tgtEl>
                                      </p:cBhvr>
                                    </p:animEffect>
                                  </p:childTnLst>
                                </p:cTn>
                              </p:par>
                              <p:par>
                                <p:cTn id="21" presetID="0" presetClass="path" presetSubtype="0" accel="50000" decel="50000" fill="hold" nodeType="withEffect">
                                  <p:stCondLst>
                                    <p:cond delay="4000"/>
                                  </p:stCondLst>
                                  <p:childTnLst>
                                    <p:animMotion origin="layout" path="M 0.6655 0.19629 C 0.90651 0.21643 1.14766 0.23565 1.36328 0.03819 " pathEditMode="relative" rAng="0" ptsTypes="AA">
                                      <p:cBhvr>
                                        <p:cTn id="22" dur="2000" fill="hold"/>
                                        <p:tgtEl>
                                          <p:spTgt spid="8"/>
                                        </p:tgtEl>
                                        <p:attrNameLst>
                                          <p:attrName>ppt_x</p:attrName>
                                          <p:attrName>ppt_y</p:attrName>
                                        </p:attrNameLst>
                                      </p:cBhvr>
                                      <p:rCtr x="34883" y="-7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05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333"/>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lIns="91440" tIns="45720" rIns="91440" bIns="45720" rtlCol="0" anchor="ctr">
              <a:noAutofit/>
            </a:bodyPr>
            <a:lstStyle/>
            <a:p>
              <a:pPr algn="ctr"/>
              <a:r>
                <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rPr>
                <a:t>X</a:t>
              </a:r>
            </a:p>
          </p:txBody>
        </p:sp>
      </p:grpSp>
      <p:sp>
        <p:nvSpPr>
          <p:cNvPr id="2" name="TextBox 1">
            <a:extLst>
              <a:ext uri="{FF2B5EF4-FFF2-40B4-BE49-F238E27FC236}">
                <a16:creationId xmlns:a16="http://schemas.microsoft.com/office/drawing/2014/main" id="{2C228798-D01C-0595-00F4-96302BFA4563}"/>
              </a:ext>
            </a:extLst>
          </p:cNvPr>
          <p:cNvSpPr txBox="1"/>
          <p:nvPr/>
        </p:nvSpPr>
        <p:spPr>
          <a:xfrm>
            <a:off x="1641274" y="1831154"/>
            <a:ext cx="10536511"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bg1"/>
              </a:buClr>
            </a:pPr>
            <a:r>
              <a:rPr lang="en-US" sz="2800" b="1" dirty="0">
                <a:solidFill>
                  <a:srgbClr val="F5FB81"/>
                </a:solidFill>
              </a:rPr>
              <a:t>Do’s</a:t>
            </a:r>
            <a:endParaRPr lang="en-US" sz="2400" b="1" dirty="0">
              <a:solidFill>
                <a:srgbClr val="F5FB81"/>
              </a:solidFill>
            </a:endParaRPr>
          </a:p>
          <a:p>
            <a:pPr marL="342900" indent="-342900">
              <a:buClr>
                <a:schemeClr val="bg1"/>
              </a:buClr>
              <a:buFont typeface="Wingdings" pitchFamily="2" charset="2"/>
              <a:buChar char="Ø"/>
            </a:pPr>
            <a:r>
              <a:rPr lang="en-US" sz="2400" dirty="0">
                <a:solidFill>
                  <a:schemeClr val="bg1"/>
                </a:solidFill>
              </a:rPr>
              <a:t>Set clear goals</a:t>
            </a:r>
          </a:p>
          <a:p>
            <a:pPr marL="342900" indent="-342900">
              <a:buClr>
                <a:schemeClr val="bg1"/>
              </a:buClr>
              <a:buFont typeface="Wingdings" pitchFamily="2" charset="2"/>
              <a:buChar char="Ø"/>
            </a:pPr>
            <a:r>
              <a:rPr lang="en-US" sz="2400" dirty="0">
                <a:solidFill>
                  <a:schemeClr val="bg1"/>
                </a:solidFill>
              </a:rPr>
              <a:t>Provide detailed instructions</a:t>
            </a:r>
          </a:p>
          <a:p>
            <a:pPr marL="342900" indent="-342900">
              <a:buClr>
                <a:schemeClr val="bg1"/>
              </a:buClr>
              <a:buFont typeface="Wingdings" pitchFamily="2" charset="2"/>
              <a:buChar char="Ø"/>
            </a:pPr>
            <a:r>
              <a:rPr lang="en-US" sz="2400" dirty="0">
                <a:solidFill>
                  <a:schemeClr val="bg1"/>
                </a:solidFill>
              </a:rPr>
              <a:t>Refine through feedback</a:t>
            </a:r>
          </a:p>
          <a:p>
            <a:pPr marL="342900" indent="-342900">
              <a:buClr>
                <a:schemeClr val="bg1"/>
              </a:buClr>
              <a:buFont typeface="Wingdings" pitchFamily="2" charset="2"/>
              <a:buChar char="Ø"/>
            </a:pPr>
            <a:r>
              <a:rPr lang="en-US" sz="2400" dirty="0">
                <a:solidFill>
                  <a:schemeClr val="bg1"/>
                </a:solidFill>
              </a:rPr>
              <a:t>Use for creativity and exploration</a:t>
            </a:r>
          </a:p>
          <a:p>
            <a:pPr marL="342900" indent="-342900">
              <a:buClr>
                <a:schemeClr val="bg1"/>
              </a:buClr>
              <a:buFont typeface="Wingdings" pitchFamily="2" charset="2"/>
              <a:buChar char="Ø"/>
            </a:pPr>
            <a:r>
              <a:rPr lang="en-US" sz="2400" dirty="0">
                <a:solidFill>
                  <a:schemeClr val="bg1"/>
                </a:solidFill>
              </a:rPr>
              <a:t>Make flight hours by using the tool </a:t>
            </a:r>
          </a:p>
          <a:p>
            <a:pPr marL="285750" indent="-285750">
              <a:buClr>
                <a:schemeClr val="bg1"/>
              </a:buClr>
              <a:buFont typeface="Wingdings" pitchFamily="2" charset="2"/>
              <a:buChar char="Ø"/>
            </a:pPr>
            <a:endParaRPr lang="en-US" sz="1600" dirty="0">
              <a:solidFill>
                <a:schemeClr val="bg1"/>
              </a:solidFill>
            </a:endParaRPr>
          </a:p>
          <a:p>
            <a:pPr marL="285750" indent="-285750">
              <a:buClr>
                <a:schemeClr val="bg1"/>
              </a:buClr>
              <a:buFont typeface="Wingdings" pitchFamily="2" charset="2"/>
              <a:buChar char="Ø"/>
            </a:pPr>
            <a:endParaRPr lang="en-US" sz="1600" dirty="0">
              <a:solidFill>
                <a:schemeClr val="bg1"/>
              </a:solidFill>
            </a:endParaRPr>
          </a:p>
          <a:p>
            <a:pPr>
              <a:buClr>
                <a:schemeClr val="bg1"/>
              </a:buClr>
            </a:pPr>
            <a:r>
              <a:rPr lang="en-US" sz="2800" b="1" dirty="0">
                <a:solidFill>
                  <a:srgbClr val="F5FB81"/>
                </a:solidFill>
              </a:rPr>
              <a:t>Don’ts</a:t>
            </a:r>
          </a:p>
          <a:p>
            <a:pPr marL="342900" indent="-342900">
              <a:buClr>
                <a:schemeClr val="bg1"/>
              </a:buClr>
              <a:buFont typeface="Wingdings" pitchFamily="2" charset="2"/>
              <a:buChar char="Ø"/>
            </a:pPr>
            <a:r>
              <a:rPr lang="en-US" sz="2400" dirty="0">
                <a:solidFill>
                  <a:schemeClr val="bg1"/>
                </a:solidFill>
              </a:rPr>
              <a:t>Rely blindly; verify</a:t>
            </a:r>
          </a:p>
          <a:p>
            <a:pPr marL="342900" indent="-342900">
              <a:buClr>
                <a:schemeClr val="bg1"/>
              </a:buClr>
              <a:buFont typeface="Wingdings" pitchFamily="2" charset="2"/>
              <a:buChar char="Ø"/>
            </a:pPr>
            <a:r>
              <a:rPr lang="en-US" sz="2400" dirty="0">
                <a:solidFill>
                  <a:schemeClr val="bg1"/>
                </a:solidFill>
              </a:rPr>
              <a:t>Expect instant perfection</a:t>
            </a:r>
          </a:p>
        </p:txBody>
      </p:sp>
      <p:sp>
        <p:nvSpPr>
          <p:cNvPr id="5" name="TextBox 4">
            <a:extLst>
              <a:ext uri="{FF2B5EF4-FFF2-40B4-BE49-F238E27FC236}">
                <a16:creationId xmlns:a16="http://schemas.microsoft.com/office/drawing/2014/main" id="{584675AB-E9EA-5024-DA12-988D2F5B4724}"/>
              </a:ext>
            </a:extLst>
          </p:cNvPr>
          <p:cNvSpPr txBox="1"/>
          <p:nvPr/>
        </p:nvSpPr>
        <p:spPr>
          <a:xfrm>
            <a:off x="1703495" y="721849"/>
            <a:ext cx="7344252" cy="923330"/>
          </a:xfrm>
          <a:prstGeom prst="rect">
            <a:avLst/>
          </a:prstGeom>
          <a:noFill/>
        </p:spPr>
        <p:txBody>
          <a:bodyPr wrap="square" lIns="91440" tIns="45720" rIns="91440" bIns="45720" rtlCol="0" anchor="t">
            <a:spAutoFit/>
          </a:bodyPr>
          <a:lstStyle/>
          <a:p>
            <a:r>
              <a:rPr lang="en-US" dirty="0">
                <a:solidFill>
                  <a:schemeClr val="bg1"/>
                </a:solidFill>
                <a:effectLst>
                  <a:outerShdw blurRad="50800" dist="38100" dir="2700000" algn="tl" rotWithShape="0">
                    <a:prstClr val="black">
                      <a:alpha val="79708"/>
                    </a:prstClr>
                  </a:outerShdw>
                </a:effectLst>
                <a:latin typeface="Impact"/>
              </a:rPr>
              <a:t>FINAL THOUGHTS</a:t>
            </a:r>
          </a:p>
          <a:p>
            <a:r>
              <a:rPr lang="en-US" sz="3600" dirty="0">
                <a:solidFill>
                  <a:schemeClr val="bg1"/>
                </a:solidFill>
                <a:effectLst>
                  <a:outerShdw blurRad="50800" dist="38100" dir="2700000" algn="tl" rotWithShape="0">
                    <a:prstClr val="black">
                      <a:alpha val="79708"/>
                    </a:prstClr>
                  </a:outerShdw>
                </a:effectLst>
                <a:latin typeface="Impact"/>
              </a:rPr>
              <a:t>FINAL THOUGHTS</a:t>
            </a:r>
            <a:endPar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Tree>
    <p:extLst>
      <p:ext uri="{BB962C8B-B14F-4D97-AF65-F5344CB8AC3E}">
        <p14:creationId xmlns:p14="http://schemas.microsoft.com/office/powerpoint/2010/main" val="1015733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0" y="-5333"/>
            <a:ext cx="12192000" cy="6858000"/>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lIns="91440" tIns="45720" rIns="91440" bIns="45720"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X</a:t>
              </a:r>
            </a:p>
          </p:txBody>
        </p:sp>
      </p:grpSp>
      <p:sp>
        <p:nvSpPr>
          <p:cNvPr id="2" name="TextBox 1">
            <a:extLst>
              <a:ext uri="{FF2B5EF4-FFF2-40B4-BE49-F238E27FC236}">
                <a16:creationId xmlns:a16="http://schemas.microsoft.com/office/drawing/2014/main" id="{2C228798-D01C-0595-00F4-96302BFA4563}"/>
              </a:ext>
            </a:extLst>
          </p:cNvPr>
          <p:cNvSpPr txBox="1"/>
          <p:nvPr/>
        </p:nvSpPr>
        <p:spPr>
          <a:xfrm>
            <a:off x="1626478" y="1831154"/>
            <a:ext cx="456627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bg1"/>
              </a:buClr>
            </a:pPr>
            <a:r>
              <a:rPr lang="en-US" sz="2800" b="1" noProof="1">
                <a:solidFill>
                  <a:srgbClr val="F5FB81"/>
                </a:solidFill>
              </a:rPr>
              <a:t>GitHubNext: </a:t>
            </a:r>
            <a:r>
              <a:rPr lang="en-US" sz="2800" b="1" noProof="1">
                <a:solidFill>
                  <a:schemeClr val="bg1"/>
                </a:solidFill>
                <a:ea typeface="+mn-lt"/>
                <a:cs typeface="+mn-lt"/>
              </a:rPr>
              <a:t> </a:t>
            </a:r>
            <a:endParaRPr lang="en-US" sz="2400" b="1" noProof="1">
              <a:solidFill>
                <a:schemeClr val="bg1"/>
              </a:solidFill>
              <a:ea typeface="+mn-lt"/>
              <a:cs typeface="+mn-lt"/>
              <a:hlinkClick r:id="" action="ppaction://noaction">
                <a:extLst>
                  <a:ext uri="{A12FA001-AC4F-418D-AE19-62706E023703}">
                    <ahyp:hlinkClr xmlns:ahyp="http://schemas.microsoft.com/office/drawing/2018/hyperlinkcolor" val="tx"/>
                  </a:ext>
                </a:extLst>
              </a:hlinkClick>
            </a:endParaRPr>
          </a:p>
          <a:p>
            <a:endParaRPr lang="en-US" sz="2800" noProof="1">
              <a:solidFill>
                <a:schemeClr val="bg1"/>
              </a:solidFill>
              <a:ea typeface="+mn-lt"/>
              <a:cs typeface="+mn-lt"/>
            </a:endParaRPr>
          </a:p>
          <a:p>
            <a:r>
              <a:rPr lang="en-US" sz="2800" noProof="1">
                <a:solidFill>
                  <a:schemeClr val="bg1"/>
                </a:solidFill>
                <a:ea typeface="+mn-lt"/>
                <a:cs typeface="+mn-lt"/>
                <a:hlinkClick r:id="rId4">
                  <a:extLst>
                    <a:ext uri="{A12FA001-AC4F-418D-AE19-62706E023703}">
                      <ahyp:hlinkClr xmlns:ahyp="http://schemas.microsoft.com/office/drawing/2018/hyperlinkcolor" val="tx"/>
                    </a:ext>
                  </a:extLst>
                </a:hlinkClick>
              </a:rPr>
              <a:t>https://githubnext.com</a:t>
            </a:r>
            <a:endParaRPr lang="en-US" sz="2400" b="1" noProof="1">
              <a:solidFill>
                <a:schemeClr val="bg1"/>
              </a:solidFill>
              <a:hlinkClick r:id="" action="ppaction://noaction">
                <a:extLst>
                  <a:ext uri="{A12FA001-AC4F-418D-AE19-62706E023703}">
                    <ahyp:hlinkClr xmlns:ahyp="http://schemas.microsoft.com/office/drawing/2018/hyperlinkcolor" val="tx"/>
                  </a:ext>
                </a:extLst>
              </a:hlinkClick>
            </a:endParaRPr>
          </a:p>
          <a:p>
            <a:endParaRPr lang="en-US" sz="2800" b="1" noProof="1">
              <a:solidFill>
                <a:srgbClr val="F5FB81"/>
              </a:solidFill>
            </a:endParaRPr>
          </a:p>
          <a:p>
            <a:endParaRPr lang="en-US" sz="2800" b="1" noProof="1">
              <a:solidFill>
                <a:srgbClr val="F5FB81"/>
              </a:solidFill>
            </a:endParaRPr>
          </a:p>
          <a:p>
            <a:endParaRPr lang="en-US" sz="2800" b="1" noProof="1">
              <a:solidFill>
                <a:srgbClr val="F5FB81"/>
              </a:solidFill>
            </a:endParaRPr>
          </a:p>
          <a:p>
            <a:endParaRPr lang="en-US" sz="2800" b="1" noProof="1">
              <a:solidFill>
                <a:srgbClr val="F5FB81"/>
              </a:solidFill>
            </a:endParaRPr>
          </a:p>
          <a:p>
            <a:endParaRPr lang="en-US" sz="2800" b="1" noProof="1">
              <a:solidFill>
                <a:srgbClr val="F5FB81"/>
              </a:solidFill>
            </a:endParaRPr>
          </a:p>
        </p:txBody>
      </p:sp>
      <p:sp>
        <p:nvSpPr>
          <p:cNvPr id="5" name="TextBox 4">
            <a:extLst>
              <a:ext uri="{FF2B5EF4-FFF2-40B4-BE49-F238E27FC236}">
                <a16:creationId xmlns:a16="http://schemas.microsoft.com/office/drawing/2014/main" id="{584675AB-E9EA-5024-DA12-988D2F5B4724}"/>
              </a:ext>
            </a:extLst>
          </p:cNvPr>
          <p:cNvSpPr txBox="1"/>
          <p:nvPr/>
        </p:nvSpPr>
        <p:spPr>
          <a:xfrm>
            <a:off x="1703495" y="721849"/>
            <a:ext cx="7344252" cy="923330"/>
          </a:xfrm>
          <a:prstGeom prst="rect">
            <a:avLst/>
          </a:prstGeom>
          <a:noFill/>
        </p:spPr>
        <p:txBody>
          <a:bodyPr wrap="square" lIns="91440" tIns="45720" rIns="91440" bIns="45720" rtlCol="0" anchor="t">
            <a:spAutoFit/>
          </a:bodyPr>
          <a:lstStyle/>
          <a:p>
            <a:r>
              <a:rPr lang="en-US" dirty="0">
                <a:solidFill>
                  <a:schemeClr val="bg1"/>
                </a:solidFill>
                <a:effectLst>
                  <a:outerShdw blurRad="50800" dist="38100" dir="2700000" algn="tl" rotWithShape="0">
                    <a:prstClr val="black">
                      <a:alpha val="79708"/>
                    </a:prstClr>
                  </a:outerShdw>
                </a:effectLst>
                <a:latin typeface="Impact"/>
              </a:rPr>
              <a:t>FINAL THOUGHTS</a:t>
            </a:r>
          </a:p>
          <a:p>
            <a:r>
              <a:rPr lang="en-US" sz="3600" dirty="0">
                <a:solidFill>
                  <a:schemeClr val="bg1"/>
                </a:solidFill>
                <a:effectLst>
                  <a:outerShdw blurRad="50800" dist="38100" dir="2700000" algn="tl" rotWithShape="0">
                    <a:prstClr val="black">
                      <a:alpha val="79708"/>
                    </a:prstClr>
                  </a:outerShdw>
                </a:effectLst>
                <a:latin typeface="Impact"/>
              </a:rPr>
              <a:t>USEFUL LINKS</a:t>
            </a:r>
            <a:endParaRPr lang="en-US" sz="3600" dirty="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pic>
        <p:nvPicPr>
          <p:cNvPr id="3" name="Picture 2" descr="A qr code with black squares&#10;&#10;Description automatically generated">
            <a:extLst>
              <a:ext uri="{FF2B5EF4-FFF2-40B4-BE49-F238E27FC236}">
                <a16:creationId xmlns:a16="http://schemas.microsoft.com/office/drawing/2014/main" id="{A5203F37-DD69-011A-3867-D2A4C24BCBD8}"/>
              </a:ext>
            </a:extLst>
          </p:cNvPr>
          <p:cNvPicPr>
            <a:picLocks noChangeAspect="1"/>
          </p:cNvPicPr>
          <p:nvPr/>
        </p:nvPicPr>
        <p:blipFill>
          <a:blip r:embed="rId5"/>
          <a:stretch>
            <a:fillRect/>
          </a:stretch>
        </p:blipFill>
        <p:spPr>
          <a:xfrm>
            <a:off x="1700812" y="3428260"/>
            <a:ext cx="1651248" cy="1599461"/>
          </a:xfrm>
          <a:prstGeom prst="rect">
            <a:avLst/>
          </a:prstGeom>
        </p:spPr>
      </p:pic>
      <p:sp>
        <p:nvSpPr>
          <p:cNvPr id="4" name="TextBox 3">
            <a:extLst>
              <a:ext uri="{FF2B5EF4-FFF2-40B4-BE49-F238E27FC236}">
                <a16:creationId xmlns:a16="http://schemas.microsoft.com/office/drawing/2014/main" id="{32305F01-75F7-8F58-32DA-BB60853CF903}"/>
              </a:ext>
            </a:extLst>
          </p:cNvPr>
          <p:cNvSpPr txBox="1"/>
          <p:nvPr/>
        </p:nvSpPr>
        <p:spPr>
          <a:xfrm>
            <a:off x="6405624" y="1831154"/>
            <a:ext cx="528388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noProof="1">
                <a:solidFill>
                  <a:srgbClr val="F5FB81"/>
                </a:solidFill>
              </a:rPr>
              <a:t>More prompt engineering  techniques: </a:t>
            </a:r>
            <a:endParaRPr lang="en-US" sz="2400" noProof="1">
              <a:solidFill>
                <a:srgbClr val="FFFFFF"/>
              </a:solidFill>
            </a:endParaRPr>
          </a:p>
          <a:p>
            <a:r>
              <a:rPr lang="en-US" sz="2800" b="1" noProof="1">
                <a:solidFill>
                  <a:schemeClr val="bg1"/>
                </a:solidFill>
                <a:hlinkClick r:id="rId6">
                  <a:extLst>
                    <a:ext uri="{A12FA001-AC4F-418D-AE19-62706E023703}">
                      <ahyp:hlinkClr xmlns:ahyp="http://schemas.microsoft.com/office/drawing/2018/hyperlinkcolor" val="tx"/>
                    </a:ext>
                  </a:extLst>
                </a:hlinkClick>
              </a:rPr>
              <a:t>https://www.promptingguide.ai</a:t>
            </a:r>
            <a:endParaRPr lang="en-US" sz="2400" noProof="1">
              <a:solidFill>
                <a:schemeClr val="bg1"/>
              </a:solidFill>
            </a:endParaRPr>
          </a:p>
        </p:txBody>
      </p:sp>
      <p:pic>
        <p:nvPicPr>
          <p:cNvPr id="6" name="Picture 5" descr="A qr code on a white background&#10;&#10;Description automatically generated">
            <a:extLst>
              <a:ext uri="{FF2B5EF4-FFF2-40B4-BE49-F238E27FC236}">
                <a16:creationId xmlns:a16="http://schemas.microsoft.com/office/drawing/2014/main" id="{FE56E478-DD63-31A0-7E9A-9000E094FB43}"/>
              </a:ext>
            </a:extLst>
          </p:cNvPr>
          <p:cNvPicPr>
            <a:picLocks noChangeAspect="1"/>
          </p:cNvPicPr>
          <p:nvPr/>
        </p:nvPicPr>
        <p:blipFill>
          <a:blip r:embed="rId7"/>
          <a:stretch>
            <a:fillRect/>
          </a:stretch>
        </p:blipFill>
        <p:spPr>
          <a:xfrm>
            <a:off x="6509551" y="3406066"/>
            <a:ext cx="1658646" cy="1621656"/>
          </a:xfrm>
          <a:prstGeom prst="rect">
            <a:avLst/>
          </a:prstGeom>
        </p:spPr>
      </p:pic>
    </p:spTree>
    <p:extLst>
      <p:ext uri="{BB962C8B-B14F-4D97-AF65-F5344CB8AC3E}">
        <p14:creationId xmlns:p14="http://schemas.microsoft.com/office/powerpoint/2010/main" val="35910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FAEE25E3-99A0-C98E-AAF4-C7B698465519}"/>
              </a:ext>
            </a:extLst>
          </p:cNvPr>
          <p:cNvSpPr/>
          <p:nvPr/>
        </p:nvSpPr>
        <p:spPr>
          <a:xfrm>
            <a:off x="32004" y="-5"/>
            <a:ext cx="12192000" cy="6864367"/>
          </a:xfrm>
          <a:prstGeom prst="rect">
            <a:avLst/>
          </a:prstGeom>
          <a:solidFill>
            <a:srgbClr val="00000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3</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4392505" cy="923330"/>
          </a:xfrm>
          <a:prstGeom prst="rect">
            <a:avLst/>
          </a:prstGeom>
          <a:noFill/>
        </p:spPr>
        <p:txBody>
          <a:bodyPr wrap="square" rtlCol="0">
            <a:spAutoFit/>
          </a:bodyPr>
          <a:lstStyle/>
          <a:p>
            <a:r>
              <a:rPr lang="en-US">
                <a:solidFill>
                  <a:schemeClr val="bg1"/>
                </a:solidFill>
                <a:effectLst>
                  <a:outerShdw blurRad="50800" dist="38100" dir="2700000" algn="tl" rotWithShape="0">
                    <a:prstClr val="black">
                      <a:alpha val="79708"/>
                    </a:prstClr>
                  </a:outerShdw>
                </a:effectLst>
                <a:latin typeface="Impact" panose="020B0806030902050204" pitchFamily="34" charset="0"/>
              </a:rPr>
              <a:t>GITHUB COPILOT</a:t>
            </a:r>
          </a:p>
          <a:p>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HOW DOES IT WORK</a:t>
            </a:r>
          </a:p>
        </p:txBody>
      </p:sp>
      <p:pic>
        <p:nvPicPr>
          <p:cNvPr id="45" name="Picture 44">
            <a:extLst>
              <a:ext uri="{FF2B5EF4-FFF2-40B4-BE49-F238E27FC236}">
                <a16:creationId xmlns:a16="http://schemas.microsoft.com/office/drawing/2014/main" id="{E3DE55DF-FD69-FEEA-6971-78130FC22016}"/>
              </a:ext>
            </a:extLst>
          </p:cNvPr>
          <p:cNvPicPr>
            <a:picLocks noChangeAspect="1"/>
          </p:cNvPicPr>
          <p:nvPr/>
        </p:nvPicPr>
        <p:blipFill>
          <a:blip r:embed="rId4"/>
          <a:stretch>
            <a:fillRect/>
          </a:stretch>
        </p:blipFill>
        <p:spPr>
          <a:xfrm>
            <a:off x="1761791" y="1659415"/>
            <a:ext cx="4202090" cy="4943266"/>
          </a:xfrm>
          <a:prstGeom prst="rect">
            <a:avLst/>
          </a:prstGeom>
        </p:spPr>
      </p:pic>
      <p:sp>
        <p:nvSpPr>
          <p:cNvPr id="46" name="Google Shape;6031;p292">
            <a:extLst>
              <a:ext uri="{FF2B5EF4-FFF2-40B4-BE49-F238E27FC236}">
                <a16:creationId xmlns:a16="http://schemas.microsoft.com/office/drawing/2014/main" id="{A04E8B6F-CA2F-5724-6FA8-BCEE6BA556BB}"/>
              </a:ext>
            </a:extLst>
          </p:cNvPr>
          <p:cNvSpPr/>
          <p:nvPr/>
        </p:nvSpPr>
        <p:spPr>
          <a:xfrm>
            <a:off x="6661470" y="2255948"/>
            <a:ext cx="3838954" cy="3602526"/>
          </a:xfrm>
          <a:prstGeom prst="roundRect">
            <a:avLst>
              <a:gd name="adj" fmla="val 16667"/>
            </a:avLst>
          </a:prstGeom>
          <a:solidFill>
            <a:srgbClr val="24292F"/>
          </a:solidFill>
          <a:ln w="31750" cap="flat" cmpd="sng">
            <a:solidFill>
              <a:schemeClr val="bg1"/>
            </a:solidFill>
            <a:prstDash val="solid"/>
            <a:round/>
            <a:headEnd type="none" w="sm" len="sm"/>
            <a:tailEnd type="none" w="sm" len="sm"/>
          </a:ln>
        </p:spPr>
        <p:txBody>
          <a:bodyPr spcFirstLastPara="1" wrap="square" lIns="91256" tIns="91256" rIns="91256" bIns="91256" anchor="t" anchorCtr="0">
            <a:noAutofit/>
          </a:bodyPr>
          <a:lstStyle/>
          <a:p>
            <a:pPr marL="638928" defTabSz="912755">
              <a:defRPr/>
            </a:pPr>
            <a:r>
              <a:rPr lang="en" sz="1200" b="1">
                <a:solidFill>
                  <a:srgbClr val="FEFFFE"/>
                </a:solidFill>
                <a:latin typeface="Roboto Mono"/>
                <a:ea typeface="Roboto Mono"/>
                <a:cs typeface="Roboto Mono"/>
                <a:sym typeface="Roboto Mono"/>
              </a:rPr>
              <a:t>GitHub-owned Azure tenant</a:t>
            </a:r>
            <a:endParaRPr sz="1200" b="1">
              <a:solidFill>
                <a:srgbClr val="FEFFFE"/>
              </a:solidFill>
              <a:latin typeface="Roboto Mono"/>
              <a:ea typeface="Roboto Mono"/>
              <a:cs typeface="Roboto Mono"/>
              <a:sym typeface="Roboto Mono"/>
            </a:endParaRPr>
          </a:p>
        </p:txBody>
      </p:sp>
      <p:grpSp>
        <p:nvGrpSpPr>
          <p:cNvPr id="47" name="Google Shape;6033;p292">
            <a:extLst>
              <a:ext uri="{FF2B5EF4-FFF2-40B4-BE49-F238E27FC236}">
                <a16:creationId xmlns:a16="http://schemas.microsoft.com/office/drawing/2014/main" id="{7B8E6742-214F-E4D1-F6E3-2842A3ACC4C0}"/>
              </a:ext>
            </a:extLst>
          </p:cNvPr>
          <p:cNvGrpSpPr/>
          <p:nvPr/>
        </p:nvGrpSpPr>
        <p:grpSpPr>
          <a:xfrm>
            <a:off x="9480514" y="3458716"/>
            <a:ext cx="1019911" cy="1050488"/>
            <a:chOff x="235800" y="2077641"/>
            <a:chExt cx="1021800" cy="1052435"/>
          </a:xfrm>
        </p:grpSpPr>
        <p:pic>
          <p:nvPicPr>
            <p:cNvPr id="48" name="Google Shape;6034;p292" descr="Icon&#10;&#10;Description automatically generated">
              <a:extLst>
                <a:ext uri="{FF2B5EF4-FFF2-40B4-BE49-F238E27FC236}">
                  <a16:creationId xmlns:a16="http://schemas.microsoft.com/office/drawing/2014/main" id="{8783F69C-E214-09F6-C5E5-14FE713B3FC2}"/>
                </a:ext>
              </a:extLst>
            </p:cNvPr>
            <p:cNvPicPr preferRelativeResize="0"/>
            <p:nvPr/>
          </p:nvPicPr>
          <p:blipFill rotWithShape="1">
            <a:blip r:embed="rId5">
              <a:alphaModFix/>
            </a:blip>
            <a:srcRect/>
            <a:stretch/>
          </p:blipFill>
          <p:spPr>
            <a:xfrm>
              <a:off x="361950" y="2077641"/>
              <a:ext cx="769545" cy="782478"/>
            </a:xfrm>
            <a:prstGeom prst="rect">
              <a:avLst/>
            </a:prstGeom>
            <a:noFill/>
            <a:ln>
              <a:noFill/>
            </a:ln>
          </p:spPr>
        </p:pic>
        <p:sp>
          <p:nvSpPr>
            <p:cNvPr id="49" name="Google Shape;6035;p292">
              <a:extLst>
                <a:ext uri="{FF2B5EF4-FFF2-40B4-BE49-F238E27FC236}">
                  <a16:creationId xmlns:a16="http://schemas.microsoft.com/office/drawing/2014/main" id="{E98D5F07-3A25-A3DC-224A-7A4D37974094}"/>
                </a:ext>
              </a:extLst>
            </p:cNvPr>
            <p:cNvSpPr txBox="1"/>
            <p:nvPr/>
          </p:nvSpPr>
          <p:spPr>
            <a:xfrm>
              <a:off x="235800" y="2883880"/>
              <a:ext cx="1021800" cy="246196"/>
            </a:xfrm>
            <a:prstGeom prst="rect">
              <a:avLst/>
            </a:prstGeom>
            <a:noFill/>
            <a:ln>
              <a:noFill/>
            </a:ln>
          </p:spPr>
          <p:txBody>
            <a:bodyPr spcFirstLastPara="1" wrap="square" lIns="91256" tIns="45616" rIns="91256" bIns="45616" anchor="t" anchorCtr="0">
              <a:spAutoFit/>
            </a:bodyPr>
            <a:lstStyle/>
            <a:p>
              <a:pPr algn="ctr" defTabSz="912755">
                <a:defRPr/>
              </a:pPr>
              <a:r>
                <a:rPr lang="en" sz="998">
                  <a:solidFill>
                    <a:srgbClr val="FEFFFE"/>
                  </a:solidFill>
                  <a:latin typeface="Roboto Mono"/>
                  <a:ea typeface="Roboto Mono"/>
                  <a:cs typeface="Roboto Mono"/>
                  <a:sym typeface="Roboto Mono"/>
                </a:rPr>
                <a:t>OpenAI </a:t>
              </a:r>
              <a:r>
                <a:rPr lang="en-US" sz="998">
                  <a:solidFill>
                    <a:srgbClr val="FEFFFE"/>
                  </a:solidFill>
                  <a:latin typeface="Roboto Mono"/>
                  <a:ea typeface="Roboto Mono"/>
                  <a:cs typeface="Roboto Mono"/>
                  <a:sym typeface="Roboto Mono"/>
                </a:rPr>
                <a:t>LLM</a:t>
              </a:r>
              <a:endParaRPr sz="1398"/>
            </a:p>
          </p:txBody>
        </p:sp>
      </p:grpSp>
      <p:grpSp>
        <p:nvGrpSpPr>
          <p:cNvPr id="50" name="Google Shape;6036;p292">
            <a:extLst>
              <a:ext uri="{FF2B5EF4-FFF2-40B4-BE49-F238E27FC236}">
                <a16:creationId xmlns:a16="http://schemas.microsoft.com/office/drawing/2014/main" id="{D9210837-0B9C-3441-ABC5-79BA497F3A41}"/>
              </a:ext>
            </a:extLst>
          </p:cNvPr>
          <p:cNvGrpSpPr/>
          <p:nvPr/>
        </p:nvGrpSpPr>
        <p:grpSpPr>
          <a:xfrm flipH="1">
            <a:off x="4668890" y="4451892"/>
            <a:ext cx="2089537" cy="254524"/>
            <a:chOff x="2421287" y="2460340"/>
            <a:chExt cx="1600200" cy="263924"/>
          </a:xfrm>
        </p:grpSpPr>
        <p:sp>
          <p:nvSpPr>
            <p:cNvPr id="51" name="Google Shape;6037;p292">
              <a:extLst>
                <a:ext uri="{FF2B5EF4-FFF2-40B4-BE49-F238E27FC236}">
                  <a16:creationId xmlns:a16="http://schemas.microsoft.com/office/drawing/2014/main" id="{27DAAF70-564F-C417-9A78-2D49D9314F59}"/>
                </a:ext>
              </a:extLst>
            </p:cNvPr>
            <p:cNvSpPr/>
            <p:nvPr/>
          </p:nvSpPr>
          <p:spPr>
            <a:xfrm>
              <a:off x="2421288" y="2495664"/>
              <a:ext cx="1143000" cy="228600"/>
            </a:xfrm>
            <a:prstGeom prst="roundRect">
              <a:avLst>
                <a:gd name="adj" fmla="val 16667"/>
              </a:avLst>
            </a:prstGeom>
            <a:solidFill>
              <a:srgbClr val="378AFC"/>
            </a:solidFill>
            <a:ln>
              <a:noFill/>
            </a:ln>
          </p:spPr>
          <p:txBody>
            <a:bodyPr spcFirstLastPara="1" wrap="square" lIns="91256" tIns="45616" rIns="91256" bIns="45616" anchor="ctr" anchorCtr="0">
              <a:noAutofit/>
            </a:bodyPr>
            <a:lstStyle/>
            <a:p>
              <a:pPr algn="ctr" defTabSz="912755">
                <a:defRPr/>
              </a:pPr>
              <a:r>
                <a:rPr lang="en" sz="1048">
                  <a:solidFill>
                    <a:srgbClr val="FEFFFE"/>
                  </a:solidFill>
                  <a:latin typeface="Roboto Mono"/>
                  <a:ea typeface="Roboto Mono"/>
                  <a:cs typeface="Roboto Mono"/>
                  <a:sym typeface="Roboto Mono"/>
                </a:rPr>
                <a:t>Suggestions</a:t>
              </a:r>
              <a:endParaRPr sz="1398">
                <a:latin typeface="Roboto Mono"/>
                <a:ea typeface="Roboto Mono"/>
                <a:cs typeface="Roboto Mono"/>
                <a:sym typeface="Roboto Mono"/>
              </a:endParaRPr>
            </a:p>
          </p:txBody>
        </p:sp>
        <p:sp>
          <p:nvSpPr>
            <p:cNvPr id="52" name="Google Shape;6038;p292">
              <a:extLst>
                <a:ext uri="{FF2B5EF4-FFF2-40B4-BE49-F238E27FC236}">
                  <a16:creationId xmlns:a16="http://schemas.microsoft.com/office/drawing/2014/main" id="{71E434FA-3397-A90B-7466-726CC3168894}"/>
                </a:ext>
              </a:extLst>
            </p:cNvPr>
            <p:cNvSpPr/>
            <p:nvPr/>
          </p:nvSpPr>
          <p:spPr>
            <a:xfrm>
              <a:off x="2421287" y="2460340"/>
              <a:ext cx="1600200" cy="137100"/>
            </a:xfrm>
            <a:prstGeom prst="rightArrow">
              <a:avLst>
                <a:gd name="adj1" fmla="val 50000"/>
                <a:gd name="adj2" fmla="val 50000"/>
              </a:avLst>
            </a:prstGeom>
            <a:solidFill>
              <a:srgbClr val="378AFC"/>
            </a:solidFill>
            <a:ln>
              <a:noFill/>
            </a:ln>
          </p:spPr>
          <p:txBody>
            <a:bodyPr spcFirstLastPara="1" wrap="square" lIns="91256" tIns="45616" rIns="91256" bIns="45616" anchor="ctr" anchorCtr="0">
              <a:noAutofit/>
            </a:bodyPr>
            <a:lstStyle/>
            <a:p>
              <a:pPr algn="ctr" defTabSz="912755">
                <a:defRPr/>
              </a:pPr>
              <a:endParaRPr sz="1796">
                <a:solidFill>
                  <a:srgbClr val="0A0C10"/>
                </a:solidFill>
                <a:latin typeface="Calibri"/>
                <a:ea typeface="Calibri"/>
                <a:cs typeface="Calibri"/>
                <a:sym typeface="Calibri"/>
              </a:endParaRPr>
            </a:p>
          </p:txBody>
        </p:sp>
      </p:grpSp>
      <p:pic>
        <p:nvPicPr>
          <p:cNvPr id="53" name="Google Shape;6039;p292">
            <a:extLst>
              <a:ext uri="{FF2B5EF4-FFF2-40B4-BE49-F238E27FC236}">
                <a16:creationId xmlns:a16="http://schemas.microsoft.com/office/drawing/2014/main" id="{EECC0A65-410C-9053-273F-2B30AC61D221}"/>
              </a:ext>
            </a:extLst>
          </p:cNvPr>
          <p:cNvPicPr preferRelativeResize="0">
            <a:picLocks noChangeAspect="1"/>
          </p:cNvPicPr>
          <p:nvPr/>
        </p:nvPicPr>
        <p:blipFill>
          <a:blip r:embed="rId6">
            <a:alphaModFix/>
          </a:blip>
          <a:stretch>
            <a:fillRect/>
          </a:stretch>
        </p:blipFill>
        <p:spPr>
          <a:xfrm>
            <a:off x="9644554" y="2793912"/>
            <a:ext cx="543900" cy="424197"/>
          </a:xfrm>
          <a:prstGeom prst="rect">
            <a:avLst/>
          </a:prstGeom>
          <a:noFill/>
          <a:ln>
            <a:noFill/>
          </a:ln>
        </p:spPr>
      </p:pic>
      <p:sp>
        <p:nvSpPr>
          <p:cNvPr id="54" name="Google Shape;6040;p292">
            <a:extLst>
              <a:ext uri="{FF2B5EF4-FFF2-40B4-BE49-F238E27FC236}">
                <a16:creationId xmlns:a16="http://schemas.microsoft.com/office/drawing/2014/main" id="{64919340-0C39-45BB-8643-6D463D6F9BD7}"/>
              </a:ext>
            </a:extLst>
          </p:cNvPr>
          <p:cNvSpPr/>
          <p:nvPr/>
        </p:nvSpPr>
        <p:spPr>
          <a:xfrm>
            <a:off x="6862770" y="2830651"/>
            <a:ext cx="2064076" cy="2317706"/>
          </a:xfrm>
          <a:prstGeom prst="roundRect">
            <a:avLst>
              <a:gd name="adj" fmla="val 16667"/>
            </a:avLst>
          </a:prstGeom>
          <a:solidFill>
            <a:srgbClr val="2F363C"/>
          </a:solidFill>
          <a:ln w="9525" cap="flat" cmpd="sng">
            <a:solidFill>
              <a:srgbClr val="8A949D"/>
            </a:solidFill>
            <a:prstDash val="solid"/>
            <a:round/>
            <a:headEnd type="none" w="sm" len="sm"/>
            <a:tailEnd type="none" w="sm" len="sm"/>
          </a:ln>
        </p:spPr>
        <p:txBody>
          <a:bodyPr spcFirstLastPara="1" wrap="square" lIns="91256" tIns="91256" rIns="91256" bIns="91256" anchor="t" anchorCtr="0">
            <a:noAutofit/>
          </a:bodyPr>
          <a:lstStyle/>
          <a:p>
            <a:pPr defTabSz="912755">
              <a:defRPr/>
            </a:pPr>
            <a:r>
              <a:rPr lang="en" sz="998">
                <a:solidFill>
                  <a:srgbClr val="FEFFFE"/>
                </a:solidFill>
                <a:latin typeface="Roboto Mono"/>
                <a:ea typeface="Roboto Mono"/>
                <a:cs typeface="Roboto Mono"/>
                <a:sym typeface="Roboto Mono"/>
              </a:rPr>
              <a:t>Proxy service</a:t>
            </a:r>
            <a:endParaRPr sz="998">
              <a:solidFill>
                <a:srgbClr val="FEFFFE"/>
              </a:solidFill>
              <a:latin typeface="Roboto Mono"/>
              <a:ea typeface="Roboto Mono"/>
              <a:cs typeface="Roboto Mono"/>
              <a:sym typeface="Roboto Mono"/>
            </a:endParaRPr>
          </a:p>
        </p:txBody>
      </p:sp>
      <p:sp>
        <p:nvSpPr>
          <p:cNvPr id="55" name="Google Shape;6041;p292">
            <a:extLst>
              <a:ext uri="{FF2B5EF4-FFF2-40B4-BE49-F238E27FC236}">
                <a16:creationId xmlns:a16="http://schemas.microsoft.com/office/drawing/2014/main" id="{C9EB7B1C-57D7-2253-34B5-84FFB4D55CF9}"/>
              </a:ext>
            </a:extLst>
          </p:cNvPr>
          <p:cNvSpPr txBox="1"/>
          <p:nvPr/>
        </p:nvSpPr>
        <p:spPr>
          <a:xfrm>
            <a:off x="4743100" y="3257238"/>
            <a:ext cx="1319655" cy="322502"/>
          </a:xfrm>
          <a:prstGeom prst="rect">
            <a:avLst/>
          </a:prstGeom>
          <a:noFill/>
          <a:ln>
            <a:noFill/>
          </a:ln>
        </p:spPr>
        <p:txBody>
          <a:bodyPr spcFirstLastPara="1" wrap="square" lIns="91256" tIns="91256" rIns="91256" bIns="91256" anchor="t" anchorCtr="0">
            <a:spAutoFit/>
          </a:bodyPr>
          <a:lstStyle/>
          <a:p>
            <a:pPr algn="ctr" defTabSz="912755">
              <a:defRPr/>
            </a:pPr>
            <a:r>
              <a:rPr lang="en" sz="898">
                <a:solidFill>
                  <a:srgbClr val="FEFFFE"/>
                </a:solidFill>
                <a:latin typeface="Roboto Mono"/>
                <a:ea typeface="Roboto Mono"/>
                <a:cs typeface="Roboto Mono"/>
                <a:sym typeface="Roboto Mono"/>
              </a:rPr>
              <a:t>HTTPS</a:t>
            </a:r>
            <a:endParaRPr sz="898">
              <a:solidFill>
                <a:srgbClr val="FEFFFE"/>
              </a:solidFill>
              <a:latin typeface="Roboto Mono"/>
              <a:ea typeface="Roboto Mono"/>
              <a:cs typeface="Roboto Mono"/>
              <a:sym typeface="Roboto Mono"/>
            </a:endParaRPr>
          </a:p>
        </p:txBody>
      </p:sp>
      <p:grpSp>
        <p:nvGrpSpPr>
          <p:cNvPr id="56" name="Google Shape;6042;p292">
            <a:extLst>
              <a:ext uri="{FF2B5EF4-FFF2-40B4-BE49-F238E27FC236}">
                <a16:creationId xmlns:a16="http://schemas.microsoft.com/office/drawing/2014/main" id="{CD5A6E33-CDDF-3A69-8B23-B8194D699D7D}"/>
              </a:ext>
            </a:extLst>
          </p:cNvPr>
          <p:cNvGrpSpPr/>
          <p:nvPr/>
        </p:nvGrpSpPr>
        <p:grpSpPr>
          <a:xfrm flipH="1">
            <a:off x="4797479" y="3127016"/>
            <a:ext cx="1960949" cy="228178"/>
            <a:chOff x="2421287" y="2213492"/>
            <a:chExt cx="1600200" cy="267324"/>
          </a:xfrm>
        </p:grpSpPr>
        <p:sp>
          <p:nvSpPr>
            <p:cNvPr id="57" name="Google Shape;6043;p292">
              <a:extLst>
                <a:ext uri="{FF2B5EF4-FFF2-40B4-BE49-F238E27FC236}">
                  <a16:creationId xmlns:a16="http://schemas.microsoft.com/office/drawing/2014/main" id="{70A8DF94-B737-BC13-D468-6C0A7BECA7F2}"/>
                </a:ext>
              </a:extLst>
            </p:cNvPr>
            <p:cNvSpPr/>
            <p:nvPr/>
          </p:nvSpPr>
          <p:spPr>
            <a:xfrm>
              <a:off x="2421287" y="2343716"/>
              <a:ext cx="1600200" cy="137100"/>
            </a:xfrm>
            <a:prstGeom prst="leftArrow">
              <a:avLst>
                <a:gd name="adj1" fmla="val 50000"/>
                <a:gd name="adj2" fmla="val 50000"/>
              </a:avLst>
            </a:prstGeom>
            <a:solidFill>
              <a:srgbClr val="A371F7"/>
            </a:solidFill>
            <a:ln>
              <a:noFill/>
            </a:ln>
          </p:spPr>
          <p:txBody>
            <a:bodyPr spcFirstLastPara="1" wrap="square" lIns="91256" tIns="45616" rIns="91256" bIns="45616" anchor="ctr" anchorCtr="0">
              <a:noAutofit/>
            </a:bodyPr>
            <a:lstStyle/>
            <a:p>
              <a:pPr algn="ctr" defTabSz="912755">
                <a:defRPr/>
              </a:pPr>
              <a:endParaRPr sz="1796">
                <a:solidFill>
                  <a:srgbClr val="0A0C10"/>
                </a:solidFill>
                <a:latin typeface="Calibri"/>
                <a:ea typeface="Calibri"/>
                <a:cs typeface="Calibri"/>
                <a:sym typeface="Calibri"/>
              </a:endParaRPr>
            </a:p>
          </p:txBody>
        </p:sp>
        <p:sp>
          <p:nvSpPr>
            <p:cNvPr id="58" name="Google Shape;6044;p292">
              <a:extLst>
                <a:ext uri="{FF2B5EF4-FFF2-40B4-BE49-F238E27FC236}">
                  <a16:creationId xmlns:a16="http://schemas.microsoft.com/office/drawing/2014/main" id="{2EB8E63D-1992-671A-2D7A-920BE66849E7}"/>
                </a:ext>
              </a:extLst>
            </p:cNvPr>
            <p:cNvSpPr/>
            <p:nvPr/>
          </p:nvSpPr>
          <p:spPr>
            <a:xfrm>
              <a:off x="2878486" y="2213492"/>
              <a:ext cx="1143000" cy="228600"/>
            </a:xfrm>
            <a:prstGeom prst="roundRect">
              <a:avLst>
                <a:gd name="adj" fmla="val 16667"/>
              </a:avLst>
            </a:prstGeom>
            <a:solidFill>
              <a:srgbClr val="A371F7"/>
            </a:solidFill>
            <a:ln>
              <a:noFill/>
            </a:ln>
          </p:spPr>
          <p:txBody>
            <a:bodyPr spcFirstLastPara="1" wrap="square" lIns="91256" tIns="45616" rIns="91256" bIns="45616" anchor="ctr" anchorCtr="0">
              <a:noAutofit/>
            </a:bodyPr>
            <a:lstStyle/>
            <a:p>
              <a:pPr algn="ctr" defTabSz="912755">
                <a:defRPr/>
              </a:pPr>
              <a:r>
                <a:rPr lang="en" sz="1048">
                  <a:solidFill>
                    <a:srgbClr val="FEFFFE"/>
                  </a:solidFill>
                  <a:latin typeface="Roboto Mono"/>
                  <a:ea typeface="Roboto Mono"/>
                  <a:cs typeface="Roboto Mono"/>
                  <a:sym typeface="Roboto Mono"/>
                </a:rPr>
                <a:t>Context</a:t>
              </a:r>
              <a:endParaRPr sz="1398">
                <a:latin typeface="Roboto Mono"/>
                <a:ea typeface="Roboto Mono"/>
                <a:cs typeface="Roboto Mono"/>
                <a:sym typeface="Roboto Mono"/>
              </a:endParaRPr>
            </a:p>
          </p:txBody>
        </p:sp>
      </p:grpSp>
      <p:sp>
        <p:nvSpPr>
          <p:cNvPr id="59" name="Google Shape;6045;p292">
            <a:extLst>
              <a:ext uri="{FF2B5EF4-FFF2-40B4-BE49-F238E27FC236}">
                <a16:creationId xmlns:a16="http://schemas.microsoft.com/office/drawing/2014/main" id="{BB6D0015-1A1E-E3C0-3241-CC2BE793756A}"/>
              </a:ext>
            </a:extLst>
          </p:cNvPr>
          <p:cNvSpPr txBox="1"/>
          <p:nvPr/>
        </p:nvSpPr>
        <p:spPr>
          <a:xfrm>
            <a:off x="6850056" y="3355193"/>
            <a:ext cx="2064076" cy="875578"/>
          </a:xfrm>
          <a:prstGeom prst="rect">
            <a:avLst/>
          </a:prstGeom>
          <a:noFill/>
          <a:ln>
            <a:noFill/>
          </a:ln>
        </p:spPr>
        <p:txBody>
          <a:bodyPr spcFirstLastPara="1" wrap="square" lIns="91256" tIns="91256" rIns="91256" bIns="91256" anchor="t" anchorCtr="0">
            <a:spAutoFit/>
          </a:bodyPr>
          <a:lstStyle/>
          <a:p>
            <a:pPr marL="205678" indent="-171450" defTabSz="912755">
              <a:buClr>
                <a:srgbClr val="A371F7"/>
              </a:buClr>
              <a:buSzPts val="900"/>
              <a:buFont typeface="Wingdings" panose="05000000000000000000" pitchFamily="2" charset="2"/>
              <a:buChar char="v"/>
              <a:defRPr/>
            </a:pPr>
            <a:r>
              <a:rPr lang="en" sz="898" u="sng">
                <a:solidFill>
                  <a:srgbClr val="55D264"/>
                </a:solidFill>
                <a:latin typeface="Roboto Mono"/>
                <a:ea typeface="Roboto Mono"/>
                <a:cs typeface="Roboto Mono"/>
                <a:sym typeface="Roboto Mono"/>
                <a:hlinkClick r:id="rId7">
                  <a:extLst>
                    <a:ext uri="{A12FA001-AC4F-418D-AE19-62706E023703}">
                      <ahyp:hlinkClr xmlns:ahyp="http://schemas.microsoft.com/office/drawing/2018/hyperlinkcolor" val="tx"/>
                    </a:ext>
                  </a:extLst>
                </a:hlinkClick>
              </a:rPr>
              <a:t>Authenticate</a:t>
            </a:r>
            <a:endParaRPr sz="898">
              <a:solidFill>
                <a:srgbClr val="FEFFFE"/>
              </a:solidFill>
              <a:latin typeface="Roboto Mono"/>
              <a:ea typeface="Roboto Mono"/>
              <a:cs typeface="Roboto Mono"/>
              <a:sym typeface="Roboto Mono"/>
            </a:endParaRPr>
          </a:p>
          <a:p>
            <a:pPr marL="205678" indent="-171450" defTabSz="912755">
              <a:buClr>
                <a:srgbClr val="A371F7"/>
              </a:buClr>
              <a:buSzPts val="900"/>
              <a:buFont typeface="Wingdings" panose="05000000000000000000" pitchFamily="2" charset="2"/>
              <a:buChar char="v"/>
              <a:defRPr/>
            </a:pPr>
            <a:r>
              <a:rPr lang="en" sz="898">
                <a:solidFill>
                  <a:srgbClr val="FEFFFE"/>
                </a:solidFill>
                <a:latin typeface="Roboto Mono"/>
                <a:ea typeface="Roboto Mono"/>
                <a:cs typeface="Roboto Mono"/>
                <a:sym typeface="Roboto Mono"/>
              </a:rPr>
              <a:t>Sanitize (remove PII, secrets)</a:t>
            </a:r>
            <a:endParaRPr sz="898">
              <a:solidFill>
                <a:srgbClr val="FEFFFE"/>
              </a:solidFill>
              <a:latin typeface="Roboto Mono"/>
              <a:ea typeface="Roboto Mono"/>
              <a:cs typeface="Roboto Mono"/>
              <a:sym typeface="Roboto Mono"/>
            </a:endParaRPr>
          </a:p>
          <a:p>
            <a:pPr marL="205678" indent="-171450" defTabSz="912755">
              <a:buClr>
                <a:srgbClr val="A371F7"/>
              </a:buClr>
              <a:buSzPts val="900"/>
              <a:buFont typeface="Wingdings" panose="05000000000000000000" pitchFamily="2" charset="2"/>
              <a:buChar char="v"/>
              <a:defRPr/>
            </a:pPr>
            <a:r>
              <a:rPr lang="en" sz="898">
                <a:solidFill>
                  <a:srgbClr val="FEFFFE"/>
                </a:solidFill>
                <a:latin typeface="Roboto Mono"/>
                <a:ea typeface="Roboto Mono"/>
                <a:cs typeface="Roboto Mono"/>
                <a:sym typeface="Roboto Mono"/>
              </a:rPr>
              <a:t>Sentiment analysis (abusive language, etc.)</a:t>
            </a:r>
            <a:endParaRPr sz="1298"/>
          </a:p>
        </p:txBody>
      </p:sp>
      <p:sp>
        <p:nvSpPr>
          <p:cNvPr id="60" name="Google Shape;6046;p292">
            <a:extLst>
              <a:ext uri="{FF2B5EF4-FFF2-40B4-BE49-F238E27FC236}">
                <a16:creationId xmlns:a16="http://schemas.microsoft.com/office/drawing/2014/main" id="{A2343881-3712-19CA-F765-5C74442E545F}"/>
              </a:ext>
            </a:extLst>
          </p:cNvPr>
          <p:cNvSpPr/>
          <p:nvPr/>
        </p:nvSpPr>
        <p:spPr>
          <a:xfrm flipH="1">
            <a:off x="8957716" y="3686258"/>
            <a:ext cx="570249" cy="145830"/>
          </a:xfrm>
          <a:prstGeom prst="leftArrow">
            <a:avLst>
              <a:gd name="adj1" fmla="val 50000"/>
              <a:gd name="adj2" fmla="val 50000"/>
            </a:avLst>
          </a:prstGeom>
          <a:solidFill>
            <a:srgbClr val="A371F7"/>
          </a:solidFill>
          <a:ln>
            <a:noFill/>
          </a:ln>
        </p:spPr>
        <p:txBody>
          <a:bodyPr spcFirstLastPara="1" wrap="square" lIns="91256" tIns="91256" rIns="91256" bIns="91256" anchor="ctr" anchorCtr="0">
            <a:noAutofit/>
          </a:bodyPr>
          <a:lstStyle/>
          <a:p>
            <a:pPr defTabSz="912755">
              <a:defRPr/>
            </a:pPr>
            <a:endParaRPr sz="1398"/>
          </a:p>
        </p:txBody>
      </p:sp>
      <p:pic>
        <p:nvPicPr>
          <p:cNvPr id="61" name="Google Shape;6047;p292">
            <a:extLst>
              <a:ext uri="{FF2B5EF4-FFF2-40B4-BE49-F238E27FC236}">
                <a16:creationId xmlns:a16="http://schemas.microsoft.com/office/drawing/2014/main" id="{0EB0CA6E-C77C-C0EF-5D67-48353373D6C1}"/>
              </a:ext>
            </a:extLst>
          </p:cNvPr>
          <p:cNvPicPr preferRelativeResize="0"/>
          <p:nvPr/>
        </p:nvPicPr>
        <p:blipFill rotWithShape="1">
          <a:blip r:embed="rId8">
            <a:alphaModFix/>
          </a:blip>
          <a:srcRect/>
          <a:stretch/>
        </p:blipFill>
        <p:spPr>
          <a:xfrm>
            <a:off x="9804203" y="5203753"/>
            <a:ext cx="372523" cy="372560"/>
          </a:xfrm>
          <a:prstGeom prst="rect">
            <a:avLst/>
          </a:prstGeom>
          <a:noFill/>
          <a:ln>
            <a:noFill/>
          </a:ln>
        </p:spPr>
      </p:pic>
      <p:sp>
        <p:nvSpPr>
          <p:cNvPr id="62" name="Google Shape;6048;p292">
            <a:extLst>
              <a:ext uri="{FF2B5EF4-FFF2-40B4-BE49-F238E27FC236}">
                <a16:creationId xmlns:a16="http://schemas.microsoft.com/office/drawing/2014/main" id="{A0BA72C6-2496-A9BA-10BF-97FB318CE0D6}"/>
              </a:ext>
            </a:extLst>
          </p:cNvPr>
          <p:cNvSpPr/>
          <p:nvPr/>
        </p:nvSpPr>
        <p:spPr>
          <a:xfrm rot="-5400000">
            <a:off x="9809303" y="4801164"/>
            <a:ext cx="362329" cy="147926"/>
          </a:xfrm>
          <a:prstGeom prst="leftArrow">
            <a:avLst>
              <a:gd name="adj1" fmla="val 50000"/>
              <a:gd name="adj2" fmla="val 50000"/>
            </a:avLst>
          </a:prstGeom>
          <a:solidFill>
            <a:srgbClr val="A371F7"/>
          </a:solidFill>
          <a:ln>
            <a:noFill/>
          </a:ln>
        </p:spPr>
        <p:txBody>
          <a:bodyPr spcFirstLastPara="1" wrap="square" lIns="91256" tIns="91256" rIns="91256" bIns="91256" anchor="ctr" anchorCtr="0">
            <a:noAutofit/>
          </a:bodyPr>
          <a:lstStyle/>
          <a:p>
            <a:pPr defTabSz="912755">
              <a:defRPr/>
            </a:pPr>
            <a:endParaRPr sz="1398"/>
          </a:p>
        </p:txBody>
      </p:sp>
      <p:sp>
        <p:nvSpPr>
          <p:cNvPr id="63" name="Google Shape;6049;p292">
            <a:extLst>
              <a:ext uri="{FF2B5EF4-FFF2-40B4-BE49-F238E27FC236}">
                <a16:creationId xmlns:a16="http://schemas.microsoft.com/office/drawing/2014/main" id="{D1ACB524-DD17-A92D-0708-222DD05B8631}"/>
              </a:ext>
            </a:extLst>
          </p:cNvPr>
          <p:cNvSpPr txBox="1"/>
          <p:nvPr/>
        </p:nvSpPr>
        <p:spPr>
          <a:xfrm>
            <a:off x="6850056" y="4324396"/>
            <a:ext cx="2064076" cy="737266"/>
          </a:xfrm>
          <a:prstGeom prst="rect">
            <a:avLst/>
          </a:prstGeom>
          <a:noFill/>
          <a:ln>
            <a:noFill/>
          </a:ln>
        </p:spPr>
        <p:txBody>
          <a:bodyPr spcFirstLastPara="1" wrap="square" lIns="91256" tIns="91256" rIns="91256" bIns="91256" anchor="t" anchorCtr="0">
            <a:spAutoFit/>
          </a:bodyPr>
          <a:lstStyle/>
          <a:p>
            <a:pPr marL="205678" indent="-171450" defTabSz="912755">
              <a:buClr>
                <a:srgbClr val="388BFD"/>
              </a:buClr>
              <a:buSzPts val="900"/>
              <a:buFont typeface="Wingdings" panose="05000000000000000000" pitchFamily="2" charset="2"/>
              <a:buChar char="v"/>
              <a:defRPr/>
            </a:pPr>
            <a:r>
              <a:rPr lang="en" sz="898" u="sng">
                <a:solidFill>
                  <a:srgbClr val="55D264"/>
                </a:solidFill>
                <a:latin typeface="Roboto Mono"/>
                <a:ea typeface="Roboto Mono"/>
                <a:cs typeface="Roboto Mono"/>
                <a:sym typeface="Roboto Mono"/>
                <a:hlinkClick r:id="rId9">
                  <a:extLst>
                    <a:ext uri="{A12FA001-AC4F-418D-AE19-62706E023703}">
                      <ahyp:hlinkClr xmlns:ahyp="http://schemas.microsoft.com/office/drawing/2018/hyperlinkcolor" val="tx"/>
                    </a:ext>
                  </a:extLst>
                </a:hlinkClick>
              </a:rPr>
              <a:t>Security filter</a:t>
            </a:r>
            <a:endParaRPr sz="898">
              <a:solidFill>
                <a:srgbClr val="FEFFFE"/>
              </a:solidFill>
              <a:latin typeface="Roboto Mono"/>
              <a:ea typeface="Roboto Mono"/>
              <a:cs typeface="Roboto Mono"/>
              <a:sym typeface="Roboto Mono"/>
            </a:endParaRPr>
          </a:p>
          <a:p>
            <a:pPr marL="205678" indent="-171450" defTabSz="912755">
              <a:buClr>
                <a:srgbClr val="388BFD"/>
              </a:buClr>
              <a:buSzPts val="900"/>
              <a:buFont typeface="Wingdings" panose="05000000000000000000" pitchFamily="2" charset="2"/>
              <a:buChar char="v"/>
              <a:defRPr/>
            </a:pPr>
            <a:r>
              <a:rPr lang="en" sz="898">
                <a:solidFill>
                  <a:srgbClr val="FEFFFE"/>
                </a:solidFill>
                <a:latin typeface="Roboto Mono"/>
                <a:ea typeface="Roboto Mono"/>
                <a:cs typeface="Roboto Mono"/>
                <a:sym typeface="Roboto Mono"/>
              </a:rPr>
              <a:t>Sentiment analysis</a:t>
            </a:r>
            <a:endParaRPr sz="898">
              <a:solidFill>
                <a:srgbClr val="FEFFFE"/>
              </a:solidFill>
              <a:latin typeface="Roboto Mono"/>
              <a:ea typeface="Roboto Mono"/>
              <a:cs typeface="Roboto Mono"/>
              <a:sym typeface="Roboto Mono"/>
            </a:endParaRPr>
          </a:p>
          <a:p>
            <a:pPr marL="205678" indent="-171450" defTabSz="912755">
              <a:buClr>
                <a:srgbClr val="388BFD"/>
              </a:buClr>
              <a:buSzPts val="900"/>
              <a:buFont typeface="Wingdings" panose="05000000000000000000" pitchFamily="2" charset="2"/>
              <a:buChar char="v"/>
              <a:defRPr/>
            </a:pPr>
            <a:r>
              <a:rPr lang="en-US" sz="898" u="sng">
                <a:solidFill>
                  <a:srgbClr val="55D264"/>
                </a:solidFill>
                <a:latin typeface="Roboto Mono"/>
                <a:ea typeface="Roboto Mono"/>
                <a:cs typeface="Roboto Mono"/>
                <a:sym typeface="Roboto Mono"/>
                <a:hlinkClick r:id="rId10"/>
              </a:rPr>
              <a:t>Optional OSS Duplicate detection</a:t>
            </a:r>
            <a:endParaRPr sz="898"/>
          </a:p>
        </p:txBody>
      </p:sp>
      <p:sp>
        <p:nvSpPr>
          <p:cNvPr id="64" name="Google Shape;6050;p292">
            <a:extLst>
              <a:ext uri="{FF2B5EF4-FFF2-40B4-BE49-F238E27FC236}">
                <a16:creationId xmlns:a16="http://schemas.microsoft.com/office/drawing/2014/main" id="{1B97F5D4-1602-995A-D9E1-A23B65D5E1E4}"/>
              </a:ext>
            </a:extLst>
          </p:cNvPr>
          <p:cNvSpPr/>
          <p:nvPr/>
        </p:nvSpPr>
        <p:spPr>
          <a:xfrm rot="10800000" flipH="1">
            <a:off x="8945356" y="3949698"/>
            <a:ext cx="562008" cy="145829"/>
          </a:xfrm>
          <a:prstGeom prst="leftArrow">
            <a:avLst>
              <a:gd name="adj1" fmla="val 50000"/>
              <a:gd name="adj2" fmla="val 50000"/>
            </a:avLst>
          </a:prstGeom>
          <a:solidFill>
            <a:srgbClr val="378AFC"/>
          </a:solidFill>
          <a:ln>
            <a:noFill/>
          </a:ln>
        </p:spPr>
        <p:txBody>
          <a:bodyPr spcFirstLastPara="1" wrap="square" lIns="91256" tIns="91256" rIns="91256" bIns="91256" anchor="ctr" anchorCtr="0">
            <a:noAutofit/>
          </a:bodyPr>
          <a:lstStyle/>
          <a:p>
            <a:pPr defTabSz="912755">
              <a:defRPr/>
            </a:pPr>
            <a:endParaRPr sz="1398"/>
          </a:p>
        </p:txBody>
      </p:sp>
      <p:cxnSp>
        <p:nvCxnSpPr>
          <p:cNvPr id="65" name="Google Shape;6051;p292">
            <a:extLst>
              <a:ext uri="{FF2B5EF4-FFF2-40B4-BE49-F238E27FC236}">
                <a16:creationId xmlns:a16="http://schemas.microsoft.com/office/drawing/2014/main" id="{E1466741-539F-9698-B918-DE669BFEE343}"/>
              </a:ext>
            </a:extLst>
          </p:cNvPr>
          <p:cNvCxnSpPr/>
          <p:nvPr/>
        </p:nvCxnSpPr>
        <p:spPr>
          <a:xfrm>
            <a:off x="7577234" y="3288140"/>
            <a:ext cx="806107" cy="3892"/>
          </a:xfrm>
          <a:prstGeom prst="straightConnector1">
            <a:avLst/>
          </a:prstGeom>
          <a:noFill/>
          <a:ln w="9525" cap="flat" cmpd="sng">
            <a:solidFill>
              <a:srgbClr val="8A949D"/>
            </a:solidFill>
            <a:prstDash val="solid"/>
            <a:round/>
            <a:headEnd type="none" w="med" len="med"/>
            <a:tailEnd type="none" w="med" len="med"/>
          </a:ln>
        </p:spPr>
      </p:cxnSp>
      <p:cxnSp>
        <p:nvCxnSpPr>
          <p:cNvPr id="66" name="Google Shape;6052;p292">
            <a:extLst>
              <a:ext uri="{FF2B5EF4-FFF2-40B4-BE49-F238E27FC236}">
                <a16:creationId xmlns:a16="http://schemas.microsoft.com/office/drawing/2014/main" id="{C0E6B4CA-3A13-14FE-FF9B-FF3F4F6BBBB5}"/>
              </a:ext>
            </a:extLst>
          </p:cNvPr>
          <p:cNvCxnSpPr/>
          <p:nvPr/>
        </p:nvCxnSpPr>
        <p:spPr>
          <a:xfrm>
            <a:off x="7577234" y="4277832"/>
            <a:ext cx="806107" cy="3892"/>
          </a:xfrm>
          <a:prstGeom prst="straightConnector1">
            <a:avLst/>
          </a:prstGeom>
          <a:noFill/>
          <a:ln w="9525" cap="flat" cmpd="sng">
            <a:solidFill>
              <a:srgbClr val="8A949D"/>
            </a:solidFill>
            <a:prstDash val="solid"/>
            <a:round/>
            <a:headEnd type="none" w="med" len="med"/>
            <a:tailEnd type="none" w="med" len="med"/>
          </a:ln>
        </p:spPr>
      </p:cxnSp>
      <p:cxnSp>
        <p:nvCxnSpPr>
          <p:cNvPr id="67" name="Straight Arrow Connector 66">
            <a:extLst>
              <a:ext uri="{FF2B5EF4-FFF2-40B4-BE49-F238E27FC236}">
                <a16:creationId xmlns:a16="http://schemas.microsoft.com/office/drawing/2014/main" id="{C3A7B5D5-6A02-8174-B761-60432F9C4318}"/>
              </a:ext>
            </a:extLst>
          </p:cNvPr>
          <p:cNvCxnSpPr>
            <a:cxnSpLocks/>
            <a:endCxn id="58" idx="3"/>
          </p:cNvCxnSpPr>
          <p:nvPr/>
        </p:nvCxnSpPr>
        <p:spPr>
          <a:xfrm flipV="1">
            <a:off x="3692501" y="3224579"/>
            <a:ext cx="1104979" cy="4915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4A320C0-CE9C-2390-CA0E-23DB337DDB26}"/>
              </a:ext>
            </a:extLst>
          </p:cNvPr>
          <p:cNvCxnSpPr>
            <a:cxnSpLocks/>
            <a:endCxn id="58" idx="3"/>
          </p:cNvCxnSpPr>
          <p:nvPr/>
        </p:nvCxnSpPr>
        <p:spPr>
          <a:xfrm>
            <a:off x="3166647" y="3037772"/>
            <a:ext cx="1630833" cy="1868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F0D65FA-AFE7-2C28-EC7E-78ADD2610332}"/>
              </a:ext>
            </a:extLst>
          </p:cNvPr>
          <p:cNvCxnSpPr>
            <a:cxnSpLocks/>
            <a:endCxn id="58" idx="3"/>
          </p:cNvCxnSpPr>
          <p:nvPr/>
        </p:nvCxnSpPr>
        <p:spPr>
          <a:xfrm>
            <a:off x="2332027" y="1928327"/>
            <a:ext cx="2465453" cy="12962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8FCEB33-B22B-7D46-A12A-380D670415B1}"/>
              </a:ext>
            </a:extLst>
          </p:cNvPr>
          <p:cNvCxnSpPr>
            <a:cxnSpLocks/>
            <a:endCxn id="58" idx="3"/>
          </p:cNvCxnSpPr>
          <p:nvPr/>
        </p:nvCxnSpPr>
        <p:spPr>
          <a:xfrm>
            <a:off x="3228016" y="1928327"/>
            <a:ext cx="1569464" cy="12962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1">
            <a:extLst>
              <a:ext uri="{FF2B5EF4-FFF2-40B4-BE49-F238E27FC236}">
                <a16:creationId xmlns:a16="http://schemas.microsoft.com/office/drawing/2014/main" id="{FB0EE528-906A-26E0-72D0-307E4C04C57C}"/>
              </a:ext>
            </a:extLst>
          </p:cNvPr>
          <p:cNvSpPr/>
          <p:nvPr/>
        </p:nvSpPr>
        <p:spPr>
          <a:xfrm>
            <a:off x="1800668" y="1684093"/>
            <a:ext cx="858108" cy="244234"/>
          </a:xfrm>
          <a:prstGeom prst="roundRect">
            <a:avLst/>
          </a:prstGeom>
          <a:noFill/>
          <a:ln w="38100">
            <a:solidFill>
              <a:srgbClr val="A371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7"/>
            <a:endParaRPr lang="en-US" sz="1399">
              <a:solidFill>
                <a:srgbClr val="FFFFFF"/>
              </a:solidFill>
              <a:latin typeface="Arial"/>
            </a:endParaRPr>
          </a:p>
        </p:txBody>
      </p:sp>
      <p:sp>
        <p:nvSpPr>
          <p:cNvPr id="72" name="Rectangle: Rounded Corners 3">
            <a:extLst>
              <a:ext uri="{FF2B5EF4-FFF2-40B4-BE49-F238E27FC236}">
                <a16:creationId xmlns:a16="http://schemas.microsoft.com/office/drawing/2014/main" id="{4FD0B937-5DAA-EEB1-3366-FC134AF4D0AB}"/>
              </a:ext>
            </a:extLst>
          </p:cNvPr>
          <p:cNvSpPr/>
          <p:nvPr/>
        </p:nvSpPr>
        <p:spPr>
          <a:xfrm>
            <a:off x="2757650" y="1704074"/>
            <a:ext cx="806643" cy="224253"/>
          </a:xfrm>
          <a:prstGeom prst="roundRect">
            <a:avLst/>
          </a:prstGeom>
          <a:noFill/>
          <a:ln w="19050">
            <a:solidFill>
              <a:srgbClr val="A371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7"/>
            <a:endParaRPr lang="en-US" sz="1399">
              <a:solidFill>
                <a:srgbClr val="FFFFFF"/>
              </a:solidFill>
              <a:latin typeface="Arial"/>
            </a:endParaRPr>
          </a:p>
        </p:txBody>
      </p:sp>
      <p:sp>
        <p:nvSpPr>
          <p:cNvPr id="9" name="Rectangle 8">
            <a:extLst>
              <a:ext uri="{FF2B5EF4-FFF2-40B4-BE49-F238E27FC236}">
                <a16:creationId xmlns:a16="http://schemas.microsoft.com/office/drawing/2014/main" id="{8AB53A60-D254-A782-1916-DFE4EBA4031F}"/>
              </a:ext>
            </a:extLst>
          </p:cNvPr>
          <p:cNvSpPr/>
          <p:nvPr/>
        </p:nvSpPr>
        <p:spPr>
          <a:xfrm>
            <a:off x="1983038" y="3938681"/>
            <a:ext cx="2667342" cy="2362968"/>
          </a:xfrm>
          <a:prstGeom prst="rect">
            <a:avLst/>
          </a:prstGeom>
          <a:solidFill>
            <a:srgbClr val="2429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699DCD3C-8D45-B4D8-74B0-1EF2CE2ED5E7}"/>
              </a:ext>
            </a:extLst>
          </p:cNvPr>
          <p:cNvSpPr/>
          <p:nvPr/>
        </p:nvSpPr>
        <p:spPr>
          <a:xfrm>
            <a:off x="3312541" y="5565353"/>
            <a:ext cx="2667342" cy="863955"/>
          </a:xfrm>
          <a:prstGeom prst="rect">
            <a:avLst/>
          </a:prstGeom>
          <a:solidFill>
            <a:srgbClr val="2429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1" name="Straight Arrow Connector 10">
            <a:extLst>
              <a:ext uri="{FF2B5EF4-FFF2-40B4-BE49-F238E27FC236}">
                <a16:creationId xmlns:a16="http://schemas.microsoft.com/office/drawing/2014/main" id="{860AD42F-9829-3BFC-F600-CB37A59BB79F}"/>
              </a:ext>
            </a:extLst>
          </p:cNvPr>
          <p:cNvCxnSpPr>
            <a:cxnSpLocks/>
          </p:cNvCxnSpPr>
          <p:nvPr/>
        </p:nvCxnSpPr>
        <p:spPr>
          <a:xfrm>
            <a:off x="4096028" y="1928034"/>
            <a:ext cx="647072" cy="12138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3">
            <a:extLst>
              <a:ext uri="{FF2B5EF4-FFF2-40B4-BE49-F238E27FC236}">
                <a16:creationId xmlns:a16="http://schemas.microsoft.com/office/drawing/2014/main" id="{E1E09C5F-DCAA-A634-D930-12A3D4D7FB31}"/>
              </a:ext>
            </a:extLst>
          </p:cNvPr>
          <p:cNvSpPr/>
          <p:nvPr/>
        </p:nvSpPr>
        <p:spPr>
          <a:xfrm>
            <a:off x="3625662" y="1703781"/>
            <a:ext cx="806643" cy="224253"/>
          </a:xfrm>
          <a:prstGeom prst="roundRect">
            <a:avLst/>
          </a:prstGeom>
          <a:noFill/>
          <a:ln w="19050">
            <a:solidFill>
              <a:srgbClr val="A371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7"/>
            <a:endParaRPr lang="en-US" sz="1399">
              <a:solidFill>
                <a:srgbClr val="FFFFFF"/>
              </a:solidFill>
              <a:latin typeface="Arial"/>
            </a:endParaRPr>
          </a:p>
        </p:txBody>
      </p:sp>
      <p:sp>
        <p:nvSpPr>
          <p:cNvPr id="21" name="Rectangle: Rounded Corners 3">
            <a:extLst>
              <a:ext uri="{FF2B5EF4-FFF2-40B4-BE49-F238E27FC236}">
                <a16:creationId xmlns:a16="http://schemas.microsoft.com/office/drawing/2014/main" id="{BD29B0FA-4083-E75B-D3B3-0B1EB48AB7F2}"/>
              </a:ext>
            </a:extLst>
          </p:cNvPr>
          <p:cNvSpPr/>
          <p:nvPr/>
        </p:nvSpPr>
        <p:spPr>
          <a:xfrm>
            <a:off x="4493674" y="1696216"/>
            <a:ext cx="1117438" cy="244234"/>
          </a:xfrm>
          <a:prstGeom prst="roundRect">
            <a:avLst/>
          </a:prstGeom>
          <a:noFill/>
          <a:ln w="19050">
            <a:solidFill>
              <a:srgbClr val="A371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3577"/>
            <a:endParaRPr lang="en-US" sz="1399">
              <a:solidFill>
                <a:srgbClr val="FFFFFF"/>
              </a:solidFill>
              <a:latin typeface="Arial"/>
            </a:endParaRPr>
          </a:p>
        </p:txBody>
      </p:sp>
      <p:cxnSp>
        <p:nvCxnSpPr>
          <p:cNvPr id="22" name="Straight Arrow Connector 21">
            <a:extLst>
              <a:ext uri="{FF2B5EF4-FFF2-40B4-BE49-F238E27FC236}">
                <a16:creationId xmlns:a16="http://schemas.microsoft.com/office/drawing/2014/main" id="{DEFCA43B-3E2A-06A1-9C23-196BFC690133}"/>
              </a:ext>
            </a:extLst>
          </p:cNvPr>
          <p:cNvCxnSpPr>
            <a:cxnSpLocks/>
          </p:cNvCxnSpPr>
          <p:nvPr/>
        </p:nvCxnSpPr>
        <p:spPr>
          <a:xfrm flipH="1">
            <a:off x="4765475" y="1954041"/>
            <a:ext cx="178925" cy="11877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6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par>
                                <p:cTn id="8" presetID="22" presetClass="entr" presetSubtype="2"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right)">
                                      <p:cBhvr>
                                        <p:cTn id="10" dur="500"/>
                                        <p:tgtEl>
                                          <p:spTgt spid="67"/>
                                        </p:tgtEl>
                                      </p:cBhvr>
                                    </p:animEffect>
                                  </p:childTnLst>
                                </p:cTn>
                              </p:par>
                              <p:par>
                                <p:cTn id="11" presetID="22" presetClass="entr" presetSubtype="2"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right)">
                                      <p:cBhvr>
                                        <p:cTn id="13" dur="500"/>
                                        <p:tgtEl>
                                          <p:spTgt spid="6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right)">
                                      <p:cBhvr>
                                        <p:cTn id="16" dur="500"/>
                                        <p:tgtEl>
                                          <p:spTgt spid="71"/>
                                        </p:tgtEl>
                                      </p:cBhvr>
                                    </p:animEffect>
                                  </p:childTnLst>
                                </p:cTn>
                              </p:par>
                              <p:par>
                                <p:cTn id="17" presetID="22" presetClass="entr" presetSubtype="2"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right)">
                                      <p:cBhvr>
                                        <p:cTn id="19" dur="500"/>
                                        <p:tgtEl>
                                          <p:spTgt spid="69"/>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right)">
                                      <p:cBhvr>
                                        <p:cTn id="22" dur="500"/>
                                        <p:tgtEl>
                                          <p:spTgt spid="72"/>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right)">
                                      <p:cBhvr>
                                        <p:cTn id="25" dur="500"/>
                                        <p:tgtEl>
                                          <p:spTgt spid="12"/>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right)">
                                      <p:cBhvr>
                                        <p:cTn id="28" dur="500"/>
                                        <p:tgtEl>
                                          <p:spTgt spid="21"/>
                                        </p:tgtEl>
                                      </p:cBhvr>
                                    </p:animEffect>
                                  </p:childTnLst>
                                </p:cTn>
                              </p:par>
                              <p:par>
                                <p:cTn id="29" presetID="22" presetClass="entr" presetSubtype="2"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right)">
                                      <p:cBhvr>
                                        <p:cTn id="31" dur="500"/>
                                        <p:tgtEl>
                                          <p:spTgt spid="22"/>
                                        </p:tgtEl>
                                      </p:cBhvr>
                                    </p:animEffect>
                                  </p:childTnLst>
                                </p:cTn>
                              </p:par>
                              <p:par>
                                <p:cTn id="32" presetID="22" presetClass="entr" presetSubtype="2"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right)">
                                      <p:cBhvr>
                                        <p:cTn id="34" dur="500"/>
                                        <p:tgtEl>
                                          <p:spTgt spid="11"/>
                                        </p:tgtEl>
                                      </p:cBhvr>
                                    </p:animEffect>
                                  </p:childTnLst>
                                </p:cTn>
                              </p:par>
                              <p:par>
                                <p:cTn id="35" presetID="22" presetClass="entr" presetSubtype="2"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right)">
                                      <p:cBhvr>
                                        <p:cTn id="37" dur="500"/>
                                        <p:tgtEl>
                                          <p:spTgt spid="7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right)">
                                      <p:cBhvr>
                                        <p:cTn id="45" dur="500"/>
                                        <p:tgtEl>
                                          <p:spTgt spid="46"/>
                                        </p:tgtEl>
                                      </p:cBhvr>
                                    </p:animEffect>
                                  </p:childTnLst>
                                </p:cTn>
                              </p:par>
                              <p:par>
                                <p:cTn id="46" presetID="22" presetClass="entr" presetSubtype="4"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wipe(down)">
                                      <p:cBhvr>
                                        <p:cTn id="48" dur="500"/>
                                        <p:tgtEl>
                                          <p:spTgt spid="53"/>
                                        </p:tgtEl>
                                      </p:cBhvr>
                                    </p:animEffect>
                                  </p:childTnLst>
                                </p:cTn>
                              </p:par>
                            </p:childTnLst>
                          </p:cTn>
                        </p:par>
                        <p:par>
                          <p:cTn id="49" fill="hold">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up)">
                                      <p:cBhvr>
                                        <p:cTn id="52" dur="500"/>
                                        <p:tgtEl>
                                          <p:spTgt spid="54"/>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up)">
                                      <p:cBhvr>
                                        <p:cTn id="56" dur="500"/>
                                        <p:tgtEl>
                                          <p:spTgt spid="65"/>
                                        </p:tgtEl>
                                      </p:cBhvr>
                                    </p:animEffect>
                                  </p:childTnLst>
                                </p:cTn>
                              </p:par>
                            </p:childTnLst>
                          </p:cTn>
                        </p:par>
                        <p:par>
                          <p:cTn id="57" fill="hold">
                            <p:stCondLst>
                              <p:cond delay="1500"/>
                            </p:stCondLst>
                            <p:childTnLst>
                              <p:par>
                                <p:cTn id="58" presetID="22" presetClass="entr" presetSubtype="1" fill="hold" grpId="0" nodeType="after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up)">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right)">
                                      <p:cBhvr>
                                        <p:cTn id="65" dur="500"/>
                                        <p:tgtEl>
                                          <p:spTgt spid="60"/>
                                        </p:tgtEl>
                                      </p:cBhvr>
                                    </p:animEffect>
                                  </p:childTnLst>
                                </p:cTn>
                              </p:par>
                            </p:childTnLst>
                          </p:cTn>
                        </p:par>
                        <p:par>
                          <p:cTn id="66" fill="hold">
                            <p:stCondLst>
                              <p:cond delay="500"/>
                            </p:stCondLst>
                            <p:childTnLst>
                              <p:par>
                                <p:cTn id="67" presetID="22" presetClass="entr" presetSubtype="2" fill="hold" nodeType="after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wipe(right)">
                                      <p:cBhvr>
                                        <p:cTn id="69" dur="500"/>
                                        <p:tgtEl>
                                          <p:spTgt spid="4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down)">
                                      <p:cBhvr>
                                        <p:cTn id="74" dur="500"/>
                                        <p:tgtEl>
                                          <p:spTgt spid="64"/>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up)">
                                      <p:cBhvr>
                                        <p:cTn id="77" dur="500"/>
                                        <p:tgtEl>
                                          <p:spTgt spid="62"/>
                                        </p:tgtEl>
                                      </p:cBhvr>
                                    </p:animEffect>
                                  </p:childTnLst>
                                </p:cTn>
                              </p:par>
                              <p:par>
                                <p:cTn id="78" presetID="22" presetClass="entr" presetSubtype="1" fill="hold"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wipe(up)">
                                      <p:cBhvr>
                                        <p:cTn id="80" dur="500"/>
                                        <p:tgtEl>
                                          <p:spTgt spid="61"/>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wipe(up)">
                                      <p:cBhvr>
                                        <p:cTn id="84" dur="500"/>
                                        <p:tgtEl>
                                          <p:spTgt spid="66"/>
                                        </p:tgtEl>
                                      </p:cBhvr>
                                    </p:animEffect>
                                  </p:childTnLst>
                                </p:cTn>
                              </p:par>
                            </p:childTnLst>
                          </p:cTn>
                        </p:par>
                        <p:par>
                          <p:cTn id="85" fill="hold">
                            <p:stCondLst>
                              <p:cond delay="1000"/>
                            </p:stCondLst>
                            <p:childTnLst>
                              <p:par>
                                <p:cTn id="86" presetID="22" presetClass="entr" presetSubtype="1" fill="hold" grpId="0" nodeType="after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wipe(left)">
                                      <p:cBhvr>
                                        <p:cTn id="93" dur="500"/>
                                        <p:tgtEl>
                                          <p:spTgt spid="50"/>
                                        </p:tgtEl>
                                      </p:cBhvr>
                                    </p:animEffect>
                                  </p:childTnLst>
                                </p:cTn>
                              </p:par>
                              <p:par>
                                <p:cTn id="94" presetID="10" presetClass="exit" presetSubtype="0" fill="hold" grpId="0" nodeType="withEffect">
                                  <p:stCondLst>
                                    <p:cond delay="0"/>
                                  </p:stCondLst>
                                  <p:childTnLst>
                                    <p:animEffect transition="out" filter="fade">
                                      <p:cBhvr>
                                        <p:cTn id="95" dur="500"/>
                                        <p:tgtEl>
                                          <p:spTgt spid="9"/>
                                        </p:tgtEl>
                                      </p:cBhvr>
                                    </p:animEffect>
                                    <p:set>
                                      <p:cBhvr>
                                        <p:cTn id="96" dur="1" fill="hold">
                                          <p:stCondLst>
                                            <p:cond delay="499"/>
                                          </p:stCondLst>
                                        </p:cTn>
                                        <p:tgtEl>
                                          <p:spTgt spid="9"/>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10"/>
                                        </p:tgtEl>
                                      </p:cBhvr>
                                    </p:animEffect>
                                    <p:set>
                                      <p:cBhvr>
                                        <p:cTn id="9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4" grpId="0" animBg="1"/>
      <p:bldP spid="55" grpId="0"/>
      <p:bldP spid="59" grpId="0"/>
      <p:bldP spid="60" grpId="0" animBg="1"/>
      <p:bldP spid="62" grpId="0" animBg="1"/>
      <p:bldP spid="63" grpId="0"/>
      <p:bldP spid="64" grpId="0" animBg="1"/>
      <p:bldP spid="71" grpId="0" animBg="1"/>
      <p:bldP spid="72" grpId="0" animBg="1"/>
      <p:bldP spid="9" grpId="0" animBg="1"/>
      <p:bldP spid="10" grpId="0" animBg="1"/>
      <p:bldP spid="12"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4595A04-04EF-1734-6B1F-4F2F58795B97}"/>
              </a:ext>
            </a:extLst>
          </p:cNvPr>
          <p:cNvGrpSpPr/>
          <p:nvPr/>
        </p:nvGrpSpPr>
        <p:grpSpPr>
          <a:xfrm>
            <a:off x="934815" y="802392"/>
            <a:ext cx="675862" cy="675861"/>
            <a:chOff x="1152938" y="894521"/>
            <a:chExt cx="675862" cy="675861"/>
          </a:xfrm>
        </p:grpSpPr>
        <p:sp>
          <p:nvSpPr>
            <p:cNvPr id="17" name="Oval 16">
              <a:extLst>
                <a:ext uri="{FF2B5EF4-FFF2-40B4-BE49-F238E27FC236}">
                  <a16:creationId xmlns:a16="http://schemas.microsoft.com/office/drawing/2014/main" id="{FD45B290-0907-FACC-01CA-01AE50E23D19}"/>
                </a:ext>
              </a:extLst>
            </p:cNvPr>
            <p:cNvSpPr/>
            <p:nvPr/>
          </p:nvSpPr>
          <p:spPr>
            <a:xfrm>
              <a:off x="1152938" y="894521"/>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ADF0C2-7B20-5EE7-A368-BAC93EDC72E9}"/>
                </a:ext>
              </a:extLst>
            </p:cNvPr>
            <p:cNvSpPr txBox="1"/>
            <p:nvPr/>
          </p:nvSpPr>
          <p:spPr>
            <a:xfrm>
              <a:off x="1152938" y="894521"/>
              <a:ext cx="675862" cy="675861"/>
            </a:xfrm>
            <a:prstGeom prst="rect">
              <a:avLst/>
            </a:prstGeom>
            <a:noFill/>
          </p:spPr>
          <p:txBody>
            <a:bodyPr wrap="square" rtlCol="0" anchor="ctr">
              <a:noAutofit/>
            </a:body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4</a:t>
              </a:r>
            </a:p>
          </p:txBody>
        </p:sp>
      </p:grpSp>
      <p:sp>
        <p:nvSpPr>
          <p:cNvPr id="19" name="TextBox 18">
            <a:extLst>
              <a:ext uri="{FF2B5EF4-FFF2-40B4-BE49-F238E27FC236}">
                <a16:creationId xmlns:a16="http://schemas.microsoft.com/office/drawing/2014/main" id="{7DFD6C75-71EE-355F-2C95-D3EBA86EF38B}"/>
              </a:ext>
            </a:extLst>
          </p:cNvPr>
          <p:cNvSpPr txBox="1"/>
          <p:nvPr/>
        </p:nvSpPr>
        <p:spPr>
          <a:xfrm>
            <a:off x="1703495" y="721849"/>
            <a:ext cx="4392505" cy="923330"/>
          </a:xfrm>
          <a:prstGeom prst="rect">
            <a:avLst/>
          </a:prstGeom>
          <a:noFill/>
        </p:spPr>
        <p:txBody>
          <a:bodyPr wrap="square" lIns="91440" tIns="45720" rIns="91440" bIns="45720" rtlCol="0" anchor="t">
            <a:spAutoFit/>
          </a:bodyPr>
          <a:lstStyle/>
          <a:p>
            <a:r>
              <a:rPr lang="en-US">
                <a:solidFill>
                  <a:schemeClr val="bg1"/>
                </a:solidFill>
                <a:effectLst>
                  <a:outerShdw blurRad="50800" dist="38100" dir="2700000" algn="tl" rotWithShape="0">
                    <a:prstClr val="black">
                      <a:alpha val="79708"/>
                    </a:prstClr>
                  </a:outerShdw>
                </a:effectLst>
                <a:latin typeface="Impact"/>
              </a:rPr>
              <a:t>GITHUB COPILOT</a:t>
            </a:r>
          </a:p>
          <a:p>
            <a:r>
              <a:rPr lang="en-US" sz="3600">
                <a:solidFill>
                  <a:schemeClr val="bg1"/>
                </a:solidFill>
                <a:effectLst>
                  <a:outerShdw blurRad="50800" dist="38100" dir="2700000" algn="tl" rotWithShape="0">
                    <a:prstClr val="black">
                      <a:alpha val="79708"/>
                    </a:prstClr>
                  </a:outerShdw>
                </a:effectLst>
                <a:latin typeface="Impact"/>
              </a:rPr>
              <a:t>GPT</a:t>
            </a:r>
            <a:endParaRPr lang="en-US" sz="3600">
              <a:solidFill>
                <a:schemeClr val="bg1"/>
              </a:solidFill>
              <a:effectLst>
                <a:outerShdw blurRad="50800" dist="38100" dir="2700000" algn="tl" rotWithShape="0">
                  <a:prstClr val="black">
                    <a:alpha val="79708"/>
                  </a:prstClr>
                </a:outerShdw>
              </a:effectLst>
              <a:latin typeface="Impact" panose="020B0806030902050204" pitchFamily="34" charset="0"/>
            </a:endParaRPr>
          </a:p>
        </p:txBody>
      </p:sp>
      <p:sp>
        <p:nvSpPr>
          <p:cNvPr id="4" name="TextBox 3">
            <a:extLst>
              <a:ext uri="{FF2B5EF4-FFF2-40B4-BE49-F238E27FC236}">
                <a16:creationId xmlns:a16="http://schemas.microsoft.com/office/drawing/2014/main" id="{46899D09-F35C-4A2F-2FB6-32F1F1D801DB}"/>
              </a:ext>
            </a:extLst>
          </p:cNvPr>
          <p:cNvSpPr txBox="1"/>
          <p:nvPr/>
        </p:nvSpPr>
        <p:spPr>
          <a:xfrm>
            <a:off x="1701802" y="1949876"/>
            <a:ext cx="944597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ea typeface="+mn-lt"/>
                <a:cs typeface="+mn-lt"/>
              </a:rPr>
              <a:t>Generative Pre-trained Transformer (type of LLM)</a:t>
            </a:r>
          </a:p>
          <a:p>
            <a:r>
              <a:rPr lang="en-US" sz="2400" dirty="0">
                <a:solidFill>
                  <a:srgbClr val="FFFFFF"/>
                </a:solidFill>
                <a:ea typeface="+mn-lt"/>
                <a:cs typeface="+mn-lt"/>
              </a:rPr>
              <a:t>Developed by </a:t>
            </a:r>
            <a:r>
              <a:rPr lang="en-US" sz="2400" dirty="0" err="1">
                <a:solidFill>
                  <a:srgbClr val="FFFFFF"/>
                </a:solidFill>
                <a:ea typeface="+mn-lt"/>
                <a:cs typeface="+mn-lt"/>
              </a:rPr>
              <a:t>OpenAI</a:t>
            </a:r>
            <a:r>
              <a:rPr lang="en-US" sz="2400" dirty="0">
                <a:solidFill>
                  <a:srgbClr val="FFFFFF"/>
                </a:solidFill>
                <a:ea typeface="+mn-lt"/>
                <a:cs typeface="+mn-lt"/>
              </a:rPr>
              <a:t> </a:t>
            </a:r>
            <a:endParaRPr lang="en-US" sz="2400" dirty="0">
              <a:solidFill>
                <a:schemeClr val="bg1"/>
              </a:solidFill>
              <a:ea typeface="+mn-lt"/>
              <a:cs typeface="+mn-lt"/>
            </a:endParaRPr>
          </a:p>
        </p:txBody>
      </p:sp>
      <p:sp>
        <p:nvSpPr>
          <p:cNvPr id="7" name="TextBox 6">
            <a:extLst>
              <a:ext uri="{FF2B5EF4-FFF2-40B4-BE49-F238E27FC236}">
                <a16:creationId xmlns:a16="http://schemas.microsoft.com/office/drawing/2014/main" id="{67372A92-FA98-F10D-5B08-25B83268D7C5}"/>
              </a:ext>
            </a:extLst>
          </p:cNvPr>
          <p:cNvSpPr txBox="1"/>
          <p:nvPr/>
        </p:nvSpPr>
        <p:spPr>
          <a:xfrm>
            <a:off x="2708918" y="3238885"/>
            <a:ext cx="94459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endParaRPr>
          </a:p>
        </p:txBody>
      </p:sp>
      <p:grpSp>
        <p:nvGrpSpPr>
          <p:cNvPr id="20" name="Group 19">
            <a:extLst>
              <a:ext uri="{FF2B5EF4-FFF2-40B4-BE49-F238E27FC236}">
                <a16:creationId xmlns:a16="http://schemas.microsoft.com/office/drawing/2014/main" id="{BB5E8028-5C87-249A-7E45-C1650805B702}"/>
              </a:ext>
            </a:extLst>
          </p:cNvPr>
          <p:cNvGrpSpPr/>
          <p:nvPr/>
        </p:nvGrpSpPr>
        <p:grpSpPr>
          <a:xfrm>
            <a:off x="6461729" y="3458227"/>
            <a:ext cx="3825271" cy="2483164"/>
            <a:chOff x="6461729" y="4067827"/>
            <a:chExt cx="3825271" cy="2483164"/>
          </a:xfrm>
        </p:grpSpPr>
        <p:sp>
          <p:nvSpPr>
            <p:cNvPr id="6" name="TextBox 5">
              <a:extLst>
                <a:ext uri="{FF2B5EF4-FFF2-40B4-BE49-F238E27FC236}">
                  <a16:creationId xmlns:a16="http://schemas.microsoft.com/office/drawing/2014/main" id="{4EAFE7EB-5DBB-860B-4780-496211F63185}"/>
                </a:ext>
              </a:extLst>
            </p:cNvPr>
            <p:cNvSpPr txBox="1"/>
            <p:nvPr/>
          </p:nvSpPr>
          <p:spPr>
            <a:xfrm>
              <a:off x="6461729" y="4067827"/>
              <a:ext cx="2689271" cy="646331"/>
            </a:xfrm>
            <a:prstGeom prst="rect">
              <a:avLst/>
            </a:prstGeom>
            <a:noFill/>
          </p:spPr>
          <p:txBody>
            <a:bodyPr wrap="square">
              <a:spAutoFit/>
            </a:bodyPr>
            <a:lstStyle/>
            <a:p>
              <a:pPr algn="ctr"/>
              <a:r>
                <a:rPr lang="en-US" sz="3600" b="1" dirty="0">
                  <a:solidFill>
                    <a:srgbClr val="F5FB81"/>
                  </a:solidFill>
                </a:rPr>
                <a:t>GPT-4</a:t>
              </a:r>
            </a:p>
          </p:txBody>
        </p:sp>
        <p:sp>
          <p:nvSpPr>
            <p:cNvPr id="8" name="TextBox 7">
              <a:extLst>
                <a:ext uri="{FF2B5EF4-FFF2-40B4-BE49-F238E27FC236}">
                  <a16:creationId xmlns:a16="http://schemas.microsoft.com/office/drawing/2014/main" id="{62F7A973-FA7E-7520-2024-55AC9FA10359}"/>
                </a:ext>
              </a:extLst>
            </p:cNvPr>
            <p:cNvSpPr txBox="1"/>
            <p:nvPr/>
          </p:nvSpPr>
          <p:spPr>
            <a:xfrm>
              <a:off x="7127145" y="4735109"/>
              <a:ext cx="315985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pitchFamily="2" charset="2"/>
                <a:buChar char="Ø"/>
              </a:pPr>
              <a:r>
                <a:rPr lang="en-US" sz="2800" b="1">
                  <a:solidFill>
                    <a:schemeClr val="bg1"/>
                  </a:solidFill>
                  <a:ea typeface="+mn-lt"/>
                  <a:cs typeface="+mn-lt"/>
                </a:rPr>
                <a:t>GitHub Copilot Chat</a:t>
              </a:r>
            </a:p>
            <a:p>
              <a:pPr marL="457200" indent="-457200">
                <a:buFont typeface="Wingdings" pitchFamily="2" charset="2"/>
                <a:buChar char="Ø"/>
              </a:pPr>
              <a:r>
                <a:rPr lang="en-US" sz="2800">
                  <a:solidFill>
                    <a:schemeClr val="bg1"/>
                  </a:solidFill>
                  <a:ea typeface="+mn-lt"/>
                  <a:cs typeface="+mn-lt"/>
                </a:rPr>
                <a:t>10X Powerful</a:t>
              </a:r>
            </a:p>
            <a:p>
              <a:pPr marL="457200" indent="-457200">
                <a:buFont typeface="Wingdings" pitchFamily="2" charset="2"/>
                <a:buChar char="Ø"/>
              </a:pPr>
              <a:r>
                <a:rPr lang="en-US" sz="2800">
                  <a:solidFill>
                    <a:schemeClr val="bg1"/>
                  </a:solidFill>
                  <a:ea typeface="+mn-lt"/>
                  <a:cs typeface="+mn-lt"/>
                </a:rPr>
                <a:t>Accurate</a:t>
              </a:r>
            </a:p>
          </p:txBody>
        </p:sp>
      </p:grpSp>
      <p:grpSp>
        <p:nvGrpSpPr>
          <p:cNvPr id="12" name="Group 11">
            <a:extLst>
              <a:ext uri="{FF2B5EF4-FFF2-40B4-BE49-F238E27FC236}">
                <a16:creationId xmlns:a16="http://schemas.microsoft.com/office/drawing/2014/main" id="{DC5C4254-0A3C-B041-A44A-40003C0DFA39}"/>
              </a:ext>
            </a:extLst>
          </p:cNvPr>
          <p:cNvGrpSpPr/>
          <p:nvPr/>
        </p:nvGrpSpPr>
        <p:grpSpPr>
          <a:xfrm>
            <a:off x="1161774" y="3416024"/>
            <a:ext cx="4804661" cy="2489176"/>
            <a:chOff x="1161774" y="4040864"/>
            <a:chExt cx="4804661" cy="2489176"/>
          </a:xfrm>
        </p:grpSpPr>
        <p:sp>
          <p:nvSpPr>
            <p:cNvPr id="9" name="TextBox 8">
              <a:extLst>
                <a:ext uri="{FF2B5EF4-FFF2-40B4-BE49-F238E27FC236}">
                  <a16:creationId xmlns:a16="http://schemas.microsoft.com/office/drawing/2014/main" id="{C576335E-E3D2-AD21-97F6-3ECD8E10D705}"/>
                </a:ext>
              </a:extLst>
            </p:cNvPr>
            <p:cNvSpPr txBox="1"/>
            <p:nvPr/>
          </p:nvSpPr>
          <p:spPr>
            <a:xfrm>
              <a:off x="1161774" y="4040864"/>
              <a:ext cx="2689271" cy="646331"/>
            </a:xfrm>
            <a:prstGeom prst="rect">
              <a:avLst/>
            </a:prstGeom>
            <a:noFill/>
          </p:spPr>
          <p:txBody>
            <a:bodyPr wrap="square">
              <a:spAutoFit/>
            </a:bodyPr>
            <a:lstStyle/>
            <a:p>
              <a:pPr algn="ctr"/>
              <a:r>
                <a:rPr lang="en-US" sz="3600" b="1" dirty="0">
                  <a:solidFill>
                    <a:srgbClr val="F5FB81"/>
                  </a:solidFill>
                </a:rPr>
                <a:t>GPT-3.5</a:t>
              </a:r>
            </a:p>
          </p:txBody>
        </p:sp>
        <p:sp>
          <p:nvSpPr>
            <p:cNvPr id="10" name="TextBox 9">
              <a:extLst>
                <a:ext uri="{FF2B5EF4-FFF2-40B4-BE49-F238E27FC236}">
                  <a16:creationId xmlns:a16="http://schemas.microsoft.com/office/drawing/2014/main" id="{7A9521C9-056F-387F-DF7A-E730E5E07506}"/>
                </a:ext>
              </a:extLst>
            </p:cNvPr>
            <p:cNvSpPr txBox="1"/>
            <p:nvPr/>
          </p:nvSpPr>
          <p:spPr>
            <a:xfrm>
              <a:off x="1610676" y="4714158"/>
              <a:ext cx="435575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pitchFamily="2" charset="2"/>
                <a:buChar char="Ø"/>
              </a:pPr>
              <a:r>
                <a:rPr lang="en-US" sz="2800" b="1">
                  <a:solidFill>
                    <a:schemeClr val="bg1"/>
                  </a:solidFill>
                  <a:ea typeface="+mn-lt"/>
                  <a:cs typeface="+mn-lt"/>
                </a:rPr>
                <a:t>GitHub Copilot Completions</a:t>
              </a:r>
            </a:p>
            <a:p>
              <a:pPr marL="457200" indent="-457200">
                <a:buFont typeface="Wingdings" pitchFamily="2" charset="2"/>
                <a:buChar char="Ø"/>
              </a:pPr>
              <a:r>
                <a:rPr lang="en-US" sz="2800">
                  <a:solidFill>
                    <a:schemeClr val="bg1"/>
                  </a:solidFill>
                  <a:ea typeface="+mn-lt"/>
                  <a:cs typeface="+mn-lt"/>
                </a:rPr>
                <a:t>Fast</a:t>
              </a:r>
            </a:p>
            <a:p>
              <a:pPr marL="457200" indent="-457200">
                <a:buFont typeface="Wingdings" pitchFamily="2" charset="2"/>
                <a:buChar char="Ø"/>
              </a:pPr>
              <a:r>
                <a:rPr lang="en-US" sz="2800">
                  <a:solidFill>
                    <a:schemeClr val="bg1"/>
                  </a:solidFill>
                  <a:ea typeface="+mn-lt"/>
                  <a:cs typeface="+mn-lt"/>
                </a:rPr>
                <a:t>Cheap(er)</a:t>
              </a:r>
            </a:p>
          </p:txBody>
        </p:sp>
      </p:grpSp>
    </p:spTree>
    <p:extLst>
      <p:ext uri="{BB962C8B-B14F-4D97-AF65-F5344CB8AC3E}">
        <p14:creationId xmlns:p14="http://schemas.microsoft.com/office/powerpoint/2010/main" val="427948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Shape 6030">
          <a:extLst>
            <a:ext uri="{FF2B5EF4-FFF2-40B4-BE49-F238E27FC236}">
              <a16:creationId xmlns:a16="http://schemas.microsoft.com/office/drawing/2014/main" id="{10DA3951-349E-5F02-F4F2-FB39DE893DA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D24873E-1BDB-1CB8-6692-12F3C309405A}"/>
              </a:ext>
            </a:extLst>
          </p:cNvPr>
          <p:cNvSpPr/>
          <p:nvPr/>
        </p:nvSpPr>
        <p:spPr>
          <a:xfrm>
            <a:off x="0" y="-5"/>
            <a:ext cx="12192000" cy="6858000"/>
          </a:xfrm>
          <a:prstGeom prst="rect">
            <a:avLst/>
          </a:prstGeom>
          <a:solidFill>
            <a:srgbClr val="000000">
              <a:alpha val="5829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6D471B3-4E87-C569-A185-8D76DD417EDC}"/>
              </a:ext>
            </a:extLst>
          </p:cNvPr>
          <p:cNvSpPr/>
          <p:nvPr/>
        </p:nvSpPr>
        <p:spPr>
          <a:xfrm>
            <a:off x="0" y="-3"/>
            <a:ext cx="12192000" cy="6858000"/>
          </a:xfrm>
          <a:prstGeom prst="rect">
            <a:avLst/>
          </a:prstGeom>
          <a:solidFill>
            <a:srgbClr val="00000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3" name="Google Shape;6053;p292">
            <a:extLst>
              <a:ext uri="{FF2B5EF4-FFF2-40B4-BE49-F238E27FC236}">
                <a16:creationId xmlns:a16="http://schemas.microsoft.com/office/drawing/2014/main" id="{C45F6FAF-E5A1-B65D-8857-D582FE62AAE6}"/>
              </a:ext>
            </a:extLst>
          </p:cNvPr>
          <p:cNvSpPr txBox="1"/>
          <p:nvPr/>
        </p:nvSpPr>
        <p:spPr>
          <a:xfrm>
            <a:off x="2762812" y="2671191"/>
            <a:ext cx="8552709" cy="1843572"/>
          </a:xfrm>
          <a:prstGeom prst="rect">
            <a:avLst/>
          </a:prstGeom>
          <a:noFill/>
          <a:ln>
            <a:noFill/>
          </a:ln>
        </p:spPr>
        <p:txBody>
          <a:bodyPr spcFirstLastPara="1" wrap="square" lIns="91265" tIns="45615" rIns="91265" bIns="45615" anchor="t" anchorCtr="0">
            <a:noAutofit/>
          </a:bodyPr>
          <a:lstStyle/>
          <a:p>
            <a:pPr algn="ctr" defTabSz="1216976">
              <a:lnSpc>
                <a:spcPct val="90000"/>
              </a:lnSpc>
              <a:defRPr/>
            </a:pPr>
            <a:r>
              <a:rPr lang="en-US" sz="16000" b="1">
                <a:solidFill>
                  <a:srgbClr val="FFFFFF"/>
                </a:solidFill>
                <a:latin typeface="Passion One" panose="02000506080000020004" pitchFamily="2" charset="77"/>
              </a:rPr>
              <a:t>LLM</a:t>
            </a:r>
          </a:p>
        </p:txBody>
      </p:sp>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DC07303B-C0C5-4C1E-D9F7-C1C2042BFD5A}"/>
                  </a:ext>
                </a:extLst>
              </p:cNvPr>
              <p:cNvGraphicFramePr>
                <a:graphicFrameLocks noChangeAspect="1"/>
              </p:cNvGraphicFramePr>
              <p:nvPr>
                <p:extLst>
                  <p:ext uri="{D42A27DB-BD31-4B8C-83A1-F6EECF244321}">
                    <p14:modId xmlns:p14="http://schemas.microsoft.com/office/powerpoint/2010/main" val="3620315763"/>
                  </p:ext>
                </p:extLst>
              </p:nvPr>
            </p:nvGraphicFramePr>
            <p:xfrm>
              <a:off x="-3175089" y="3428657"/>
              <a:ext cx="3033091" cy="3083854"/>
            </p:xfrm>
            <a:graphic>
              <a:graphicData uri="http://schemas.microsoft.com/office/drawing/2017/model3d">
                <am3d:model3d r:embed="rId4">
                  <am3d:spPr>
                    <a:xfrm>
                      <a:off x="0" y="0"/>
                      <a:ext cx="3033091" cy="3083854"/>
                    </a:xfrm>
                    <a:prstGeom prst="rect">
                      <a:avLst/>
                    </a:prstGeom>
                    <a:noFill/>
                  </am3d:spPr>
                  <am3d:camera>
                    <am3d:pos x="0" y="0" z="53904564"/>
                    <am3d:up dx="0" dy="36000000" dz="0"/>
                    <am3d:lookAt x="0" y="0" z="0"/>
                    <am3d:perspective fov="2700000"/>
                  </am3d:camera>
                  <am3d:trans>
                    <am3d:meterPerModelUnit n="79" d="1000000"/>
                    <am3d:preTrans dx="-101986701" dy="-4014320" dz="-19480663"/>
                    <am3d:scale>
                      <am3d:sx n="1000000" d="1000000"/>
                      <am3d:sy n="1000000" d="1000000"/>
                      <am3d:sz n="1000000" d="1000000"/>
                    </am3d:scale>
                    <am3d:rot ax="-3330656" ay="-3949470" az="-7618900"/>
                    <am3d:postTrans dx="0" dy="0" dz="0"/>
                  </am3d:trans>
                  <am3d:raster rName="Office3DRenderer" rVer="16.0.8326">
                    <am3d:blip r:embed="rId5"/>
                  </am3d:raster>
                  <am3d:objViewport viewportSz="67895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DC07303B-C0C5-4C1E-D9F7-C1C2042BFD5A}"/>
                  </a:ext>
                </a:extLst>
              </p:cNvPr>
              <p:cNvPicPr>
                <a:picLocks noGrp="1" noRot="1" noChangeAspect="1" noMove="1" noResize="1" noEditPoints="1" noAdjustHandles="1" noChangeArrowheads="1" noChangeShapeType="1" noCrop="1"/>
              </p:cNvPicPr>
              <p:nvPr/>
            </p:nvPicPr>
            <p:blipFill>
              <a:blip r:embed="rId5"/>
              <a:stretch>
                <a:fillRect/>
              </a:stretch>
            </p:blipFill>
            <p:spPr>
              <a:xfrm>
                <a:off x="-3175089" y="3428657"/>
                <a:ext cx="3033091" cy="3083854"/>
              </a:xfrm>
              <a:prstGeom prst="rect">
                <a:avLst/>
              </a:prstGeom>
              <a:noFill/>
            </p:spPr>
          </p:pic>
        </mc:Fallback>
      </mc:AlternateContent>
      <p:sp>
        <p:nvSpPr>
          <p:cNvPr id="4" name="TextBox 3">
            <a:extLst>
              <a:ext uri="{FF2B5EF4-FFF2-40B4-BE49-F238E27FC236}">
                <a16:creationId xmlns:a16="http://schemas.microsoft.com/office/drawing/2014/main" id="{8D1070AA-B868-6F31-3F7C-44508BAE0719}"/>
              </a:ext>
            </a:extLst>
          </p:cNvPr>
          <p:cNvSpPr txBox="1"/>
          <p:nvPr/>
        </p:nvSpPr>
        <p:spPr>
          <a:xfrm>
            <a:off x="9198429" y="2590800"/>
            <a:ext cx="184731" cy="369332"/>
          </a:xfrm>
          <a:prstGeom prst="rect">
            <a:avLst/>
          </a:prstGeom>
          <a:noFill/>
        </p:spPr>
        <p:txBody>
          <a:bodyPr wrap="none" rtlCol="0">
            <a:spAutoFit/>
          </a:bodyPr>
          <a:lstStyle/>
          <a:p>
            <a:endParaRPr lang="en-NL"/>
          </a:p>
        </p:txBody>
      </p:sp>
      <p:sp>
        <p:nvSpPr>
          <p:cNvPr id="3" name="TextBox 2">
            <a:extLst>
              <a:ext uri="{FF2B5EF4-FFF2-40B4-BE49-F238E27FC236}">
                <a16:creationId xmlns:a16="http://schemas.microsoft.com/office/drawing/2014/main" id="{8DA9DA7E-9BA9-5BF3-BA98-8AC7B1C95861}"/>
              </a:ext>
            </a:extLst>
          </p:cNvPr>
          <p:cNvSpPr txBox="1"/>
          <p:nvPr/>
        </p:nvSpPr>
        <p:spPr>
          <a:xfrm>
            <a:off x="6635262" y="3610708"/>
            <a:ext cx="184731" cy="369332"/>
          </a:xfrm>
          <a:prstGeom prst="rect">
            <a:avLst/>
          </a:prstGeom>
          <a:noFill/>
        </p:spPr>
        <p:txBody>
          <a:bodyPr wrap="none" rtlCol="0">
            <a:spAutoFit/>
          </a:bodyPr>
          <a:lstStyle/>
          <a:p>
            <a:endParaRPr lang="en-NL"/>
          </a:p>
        </p:txBody>
      </p:sp>
      <p:sp>
        <p:nvSpPr>
          <p:cNvPr id="11" name="TextBox 10">
            <a:extLst>
              <a:ext uri="{FF2B5EF4-FFF2-40B4-BE49-F238E27FC236}">
                <a16:creationId xmlns:a16="http://schemas.microsoft.com/office/drawing/2014/main" id="{2B960122-39E9-32B4-D3ED-1B6B15141815}"/>
              </a:ext>
            </a:extLst>
          </p:cNvPr>
          <p:cNvSpPr txBox="1"/>
          <p:nvPr/>
        </p:nvSpPr>
        <p:spPr>
          <a:xfrm>
            <a:off x="4665785" y="4970585"/>
            <a:ext cx="184731" cy="369332"/>
          </a:xfrm>
          <a:prstGeom prst="rect">
            <a:avLst/>
          </a:prstGeom>
          <a:noFill/>
        </p:spPr>
        <p:txBody>
          <a:bodyPr wrap="none" rtlCol="0">
            <a:spAutoFit/>
          </a:bodyPr>
          <a:lstStyle/>
          <a:p>
            <a:endParaRPr lang="en-NL"/>
          </a:p>
        </p:txBody>
      </p:sp>
      <p:sp>
        <p:nvSpPr>
          <p:cNvPr id="12" name="TextBox 11">
            <a:extLst>
              <a:ext uri="{FF2B5EF4-FFF2-40B4-BE49-F238E27FC236}">
                <a16:creationId xmlns:a16="http://schemas.microsoft.com/office/drawing/2014/main" id="{85362D73-3962-AF43-8004-7107752050E9}"/>
              </a:ext>
            </a:extLst>
          </p:cNvPr>
          <p:cNvSpPr txBox="1"/>
          <p:nvPr/>
        </p:nvSpPr>
        <p:spPr>
          <a:xfrm>
            <a:off x="4736123" y="4079631"/>
            <a:ext cx="184731" cy="369332"/>
          </a:xfrm>
          <a:prstGeom prst="rect">
            <a:avLst/>
          </a:prstGeom>
          <a:noFill/>
        </p:spPr>
        <p:txBody>
          <a:bodyPr wrap="none" rtlCol="0">
            <a:spAutoFit/>
          </a:bodyPr>
          <a:lstStyle/>
          <a:p>
            <a:endParaRPr lang="en-NL"/>
          </a:p>
        </p:txBody>
      </p:sp>
      <p:sp>
        <p:nvSpPr>
          <p:cNvPr id="5" name="TextBox 4">
            <a:extLst>
              <a:ext uri="{FF2B5EF4-FFF2-40B4-BE49-F238E27FC236}">
                <a16:creationId xmlns:a16="http://schemas.microsoft.com/office/drawing/2014/main" id="{D7120C44-BAD7-13A4-DB44-2452F5F4E4F4}"/>
              </a:ext>
            </a:extLst>
          </p:cNvPr>
          <p:cNvSpPr txBox="1"/>
          <p:nvPr/>
        </p:nvSpPr>
        <p:spPr>
          <a:xfrm>
            <a:off x="13940589" y="6833937"/>
            <a:ext cx="184731" cy="369332"/>
          </a:xfrm>
          <a:prstGeom prst="rect">
            <a:avLst/>
          </a:prstGeom>
          <a:noFill/>
        </p:spPr>
        <p:txBody>
          <a:bodyPr wrap="none" rtlCol="0">
            <a:spAutoFit/>
          </a:bodyPr>
          <a:lstStyle/>
          <a:p>
            <a:endParaRPr lang="en-NL"/>
          </a:p>
        </p:txBody>
      </p:sp>
    </p:spTree>
    <p:extLst>
      <p:ext uri="{BB962C8B-B14F-4D97-AF65-F5344CB8AC3E}">
        <p14:creationId xmlns:p14="http://schemas.microsoft.com/office/powerpoint/2010/main" val="5401134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0.00046 C 0.22943 -0.03125 0.3849 -0.09861 0.53555 -0.13634 C 0.68633 -0.17338 0.78008 -0.20787 0.9043 -0.22292 C 1.13893 -0.25417 1.29011 -0.33009 1.30091 -0.34676 " pathEditMode="relative" rAng="0" ptsTypes="AAAA">
                                      <p:cBhvr>
                                        <p:cTn id="6" dur="4000" fill="hold"/>
                                        <p:tgtEl>
                                          <p:spTgt spid="16"/>
                                        </p:tgtEl>
                                        <p:attrNameLst>
                                          <p:attrName>ppt_x</p:attrName>
                                          <p:attrName>ppt_y</p:attrName>
                                        </p:attrNameLst>
                                      </p:cBhvr>
                                      <p:rCtr x="65039" y="-17315"/>
                                    </p:animMotion>
                                  </p:childTnLst>
                                </p:cTn>
                              </p:par>
                              <p:par>
                                <p:cTn id="7" presetID="22" presetClass="entr" presetSubtype="8" fill="hold" grpId="0" nodeType="withEffect">
                                  <p:stCondLst>
                                    <p:cond delay="1200"/>
                                  </p:stCondLst>
                                  <p:childTnLst>
                                    <p:set>
                                      <p:cBhvr>
                                        <p:cTn id="8" dur="1" fill="hold">
                                          <p:stCondLst>
                                            <p:cond delay="0"/>
                                          </p:stCondLst>
                                        </p:cTn>
                                        <p:tgtEl>
                                          <p:spTgt spid="6053"/>
                                        </p:tgtEl>
                                        <p:attrNameLst>
                                          <p:attrName>style.visibility</p:attrName>
                                        </p:attrNameLst>
                                      </p:cBhvr>
                                      <p:to>
                                        <p:strVal val="visible"/>
                                      </p:to>
                                    </p:set>
                                    <p:animEffect transition="in" filter="wipe(left)">
                                      <p:cBhvr>
                                        <p:cTn id="9" dur="2000"/>
                                        <p:tgtEl>
                                          <p:spTgt spid="6053"/>
                                        </p:tgtEl>
                                      </p:cBhvr>
                                    </p:animEffect>
                                  </p:childTnLst>
                                </p:cTn>
                              </p:par>
                              <p:par>
                                <p:cTn id="10" presetID="37" presetClass="emph" presetSubtype="1024" fill="hold" nodeType="withEffect">
                                  <p:stCondLst>
                                    <p:cond delay="700"/>
                                  </p:stCondLst>
                                  <p:childTnLst>
                                    <p:animRot by="-1800000">
                                      <p:cBhvr>
                                        <p:cTn id="11" dur="3000" fill="hold"/>
                                        <p:tgtEl>
                                          <p:spTgt spid="16"/>
                                        </p:tgtEl>
                                        <p:attrNameLst>
                                          <p:attrName>3d.view.rotation.x</p:attrName>
                                        </p:attrNameLst>
                                      </p:cBhvr>
                                    </p:animRot>
                                  </p:childTnLst>
                                </p:cTn>
                              </p:par>
                              <p:par>
                                <p:cTn id="12" presetID="22" presetClass="entr" presetSubtype="8"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053"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2B6E85-E974-977C-83CE-69C1FFF776D9}"/>
              </a:ext>
            </a:extLst>
          </p:cNvPr>
          <p:cNvPicPr>
            <a:picLocks noChangeAspect="1"/>
          </p:cNvPicPr>
          <p:nvPr/>
        </p:nvPicPr>
        <p:blipFill>
          <a:blip r:embed="rId3"/>
          <a:srcRect l="183" r="183"/>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9BC9648A-62AB-5C59-46C4-2B8F398F678E}"/>
              </a:ext>
            </a:extLst>
          </p:cNvPr>
          <p:cNvSpPr/>
          <p:nvPr/>
        </p:nvSpPr>
        <p:spPr>
          <a:xfrm>
            <a:off x="0" y="-5"/>
            <a:ext cx="1272746" cy="6858005"/>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FAEE25E3-99A0-C98E-AAF4-C7B698465519}"/>
              </a:ext>
            </a:extLst>
          </p:cNvPr>
          <p:cNvSpPr/>
          <p:nvPr/>
        </p:nvSpPr>
        <p:spPr>
          <a:xfrm>
            <a:off x="0" y="-5"/>
            <a:ext cx="12192000" cy="6858000"/>
          </a:xfrm>
          <a:prstGeom prst="rect">
            <a:avLst/>
          </a:prstGeom>
          <a:solidFill>
            <a:srgbClr val="00000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22" name="Group 21">
            <a:extLst>
              <a:ext uri="{FF2B5EF4-FFF2-40B4-BE49-F238E27FC236}">
                <a16:creationId xmlns:a16="http://schemas.microsoft.com/office/drawing/2014/main" id="{24595A04-04EF-1734-6B1F-4F2F58795B97}"/>
              </a:ext>
            </a:extLst>
          </p:cNvPr>
          <p:cNvGrpSpPr/>
          <p:nvPr/>
        </p:nvGrpSpPr>
        <p:grpSpPr>
          <a:xfrm>
            <a:off x="934815" y="802392"/>
            <a:ext cx="675862" cy="675861"/>
            <a:chOff x="934815" y="802392"/>
            <a:chExt cx="675862" cy="675861"/>
          </a:xfrm>
        </p:grpSpPr>
        <p:sp>
          <p:nvSpPr>
            <p:cNvPr id="52" name="Oval 51">
              <a:extLst>
                <a:ext uri="{FF2B5EF4-FFF2-40B4-BE49-F238E27FC236}">
                  <a16:creationId xmlns:a16="http://schemas.microsoft.com/office/drawing/2014/main" id="{FD45B290-0907-FACC-01CA-01AE50E23D19}"/>
                </a:ext>
              </a:extLst>
            </p:cNvPr>
            <p:cNvSpPr/>
            <p:nvPr/>
          </p:nvSpPr>
          <p:spPr>
            <a:xfrm>
              <a:off x="934815" y="802392"/>
              <a:ext cx="675861" cy="675861"/>
            </a:xfrm>
            <a:prstGeom prst="ellipse">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TextBox 17">
              <a:extLst>
                <a:ext uri="{FF2B5EF4-FFF2-40B4-BE49-F238E27FC236}">
                  <a16:creationId xmlns:a16="http://schemas.microsoft.com/office/drawing/2014/main" id="{03ADF0C2-7B20-5EE7-A368-BAC93EDC72E9}"/>
                </a:ext>
              </a:extLst>
            </p:cNvPr>
            <p:cNvSpPr txBox="1"/>
            <p:nvPr/>
          </p:nvSpPr>
          <p:spPr>
            <a:xfrm>
              <a:off x="934815" y="802392"/>
              <a:ext cx="675862" cy="675861"/>
            </a:xfrm>
            <a:prstGeom prst="rect">
              <a:avLst/>
            </a:prstGeom>
            <a:noFill/>
          </p:spPr>
          <p:txBody>
            <a:bodyPr wrap="square" rtlCol="0" anchor="ctr">
              <a:no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1</a:t>
              </a:r>
            </a:p>
          </p:txBody>
        </p:sp>
      </p:grpSp>
      <p:sp>
        <p:nvSpPr>
          <p:cNvPr id="23" name="TextBox 18">
            <a:extLst>
              <a:ext uri="{FF2B5EF4-FFF2-40B4-BE49-F238E27FC236}">
                <a16:creationId xmlns:a16="http://schemas.microsoft.com/office/drawing/2014/main" id="{7DFD6C75-71EE-355F-2C95-D3EBA86EF38B}"/>
              </a:ext>
            </a:extLst>
          </p:cNvPr>
          <p:cNvSpPr txBox="1"/>
          <p:nvPr/>
        </p:nvSpPr>
        <p:spPr>
          <a:xfrm>
            <a:off x="1703495" y="721849"/>
            <a:ext cx="4937937" cy="923330"/>
          </a:xfrm>
          <a:prstGeom prst="rect">
            <a:avLst/>
          </a:prstGeom>
          <a:noFill/>
        </p:spPr>
        <p:txBody>
          <a:bodyPr wrap="square" rtlCol="0">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effectLst>
                  <a:outerShdw blurRad="50800" dist="38100" dir="2700000" algn="tl" rotWithShape="0">
                    <a:prstClr val="black">
                      <a:alpha val="79708"/>
                    </a:prstClr>
                  </a:outerShdw>
                </a:effectLst>
                <a:latin typeface="Impact" panose="020B0806030902050204" pitchFamily="34" charset="0"/>
              </a:rPr>
              <a:t>WHAT IS AN LLM?</a:t>
            </a:r>
          </a:p>
          <a:p>
            <a:r>
              <a:rPr lang="en-US" sz="3600">
                <a:solidFill>
                  <a:schemeClr val="bg1"/>
                </a:solidFill>
                <a:effectLst>
                  <a:outerShdw blurRad="50800" dist="38100" dir="2700000" algn="tl" rotWithShape="0">
                    <a:prstClr val="black">
                      <a:alpha val="79708"/>
                    </a:prstClr>
                  </a:outerShdw>
                </a:effectLst>
                <a:latin typeface="Impact" panose="020B0806030902050204" pitchFamily="34" charset="0"/>
              </a:rPr>
              <a:t>LARGE LANGUAGE MODEL</a:t>
            </a:r>
          </a:p>
        </p:txBody>
      </p:sp>
      <p:sp>
        <p:nvSpPr>
          <p:cNvPr id="24" name="TextBox 1">
            <a:extLst>
              <a:ext uri="{FF2B5EF4-FFF2-40B4-BE49-F238E27FC236}">
                <a16:creationId xmlns:a16="http://schemas.microsoft.com/office/drawing/2014/main" id="{E9791EC3-61FA-25A4-3F4D-C1ED583FCEF3}"/>
              </a:ext>
            </a:extLst>
          </p:cNvPr>
          <p:cNvSpPr txBox="1"/>
          <p:nvPr/>
        </p:nvSpPr>
        <p:spPr>
          <a:xfrm>
            <a:off x="1778828" y="2164390"/>
            <a:ext cx="3779224" cy="338554"/>
          </a:xfrm>
          <a:prstGeom prst="rect">
            <a:avLst/>
          </a:prstGeom>
          <a:noFill/>
        </p:spPr>
        <p:txBody>
          <a:bodyPr wrap="square" lIns="91440" tIns="45720" rIns="91440" bIns="45720" rtlCol="0" anchor="t">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Inter"/>
                <a:ea typeface="Inter" panose="020B0604020202020204" charset="0"/>
              </a:rPr>
              <a:t>“</a:t>
            </a:r>
            <a:r>
              <a:rPr lang="en-US" sz="1600" dirty="0">
                <a:solidFill>
                  <a:schemeClr val="bg1"/>
                </a:solidFill>
                <a:latin typeface="Inter"/>
                <a:ea typeface="+mn-lt"/>
                <a:cs typeface="+mn-lt"/>
              </a:rPr>
              <a:t>A </a:t>
            </a:r>
            <a:r>
              <a:rPr lang="en-US" sz="1600" dirty="0">
                <a:solidFill>
                  <a:schemeClr val="bg1"/>
                </a:solidFill>
                <a:latin typeface="Inter"/>
                <a:ea typeface="+mn-lt"/>
              </a:rPr>
              <a:t>plane flies in the sky</a:t>
            </a:r>
            <a:r>
              <a:rPr lang="en-US" sz="1600" dirty="0">
                <a:solidFill>
                  <a:schemeClr val="bg1"/>
                </a:solidFill>
                <a:latin typeface="Inter"/>
                <a:ea typeface="Inter" panose="020B0604020202020204" charset="0"/>
              </a:rPr>
              <a:t>”</a:t>
            </a:r>
          </a:p>
        </p:txBody>
      </p:sp>
      <p:sp>
        <p:nvSpPr>
          <p:cNvPr id="25" name="TextBox 2">
            <a:extLst>
              <a:ext uri="{FF2B5EF4-FFF2-40B4-BE49-F238E27FC236}">
                <a16:creationId xmlns:a16="http://schemas.microsoft.com/office/drawing/2014/main" id="{1F0F86CC-C20B-5BE8-1850-B22D7611180C}"/>
              </a:ext>
            </a:extLst>
          </p:cNvPr>
          <p:cNvSpPr txBox="1"/>
          <p:nvPr/>
        </p:nvSpPr>
        <p:spPr>
          <a:xfrm>
            <a:off x="6977910" y="2164390"/>
            <a:ext cx="3501204" cy="338554"/>
          </a:xfrm>
          <a:prstGeom prst="rect">
            <a:avLst/>
          </a:prstGeom>
          <a:noFill/>
        </p:spPr>
        <p:txBody>
          <a:bodyPr wrap="square" lIns="91440" tIns="45720" rIns="91440" bIns="45720" rtlCol="0" anchor="t">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Inter"/>
                <a:ea typeface="Inter" panose="020B0604020202020204" charset="0"/>
              </a:rPr>
              <a:t>Tokenized: [1 2 3 4 5 6]</a:t>
            </a:r>
            <a:endParaRPr lang="en-NL" sz="1600" dirty="0">
              <a:solidFill>
                <a:schemeClr val="bg1"/>
              </a:solidFill>
              <a:latin typeface="Inter"/>
              <a:ea typeface="Inter" panose="020B0604020202020204" charset="0"/>
            </a:endParaRPr>
          </a:p>
        </p:txBody>
      </p:sp>
      <p:sp>
        <p:nvSpPr>
          <p:cNvPr id="26" name="Arrow: Right 25">
            <a:extLst>
              <a:ext uri="{FF2B5EF4-FFF2-40B4-BE49-F238E27FC236}">
                <a16:creationId xmlns:a16="http://schemas.microsoft.com/office/drawing/2014/main" id="{BF6AB2F3-B836-B2F5-B1B1-36144C718821}"/>
              </a:ext>
            </a:extLst>
          </p:cNvPr>
          <p:cNvSpPr/>
          <p:nvPr/>
        </p:nvSpPr>
        <p:spPr>
          <a:xfrm>
            <a:off x="5484623" y="2094289"/>
            <a:ext cx="1136073" cy="377878"/>
          </a:xfrm>
          <a:prstGeom prst="rightArrow">
            <a:avLst/>
          </a:prstGeom>
          <a:solidFill>
            <a:srgbClr val="5B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NL">
              <a:solidFill>
                <a:srgbClr val="5BF2F2"/>
              </a:solidFill>
              <a:latin typeface="Inter" panose="020B0604020202020204" charset="0"/>
              <a:ea typeface="Inter" panose="020B0604020202020204" charset="0"/>
            </a:endParaRPr>
          </a:p>
        </p:txBody>
      </p:sp>
      <p:sp>
        <p:nvSpPr>
          <p:cNvPr id="27" name="TextBox 4">
            <a:extLst>
              <a:ext uri="{FF2B5EF4-FFF2-40B4-BE49-F238E27FC236}">
                <a16:creationId xmlns:a16="http://schemas.microsoft.com/office/drawing/2014/main" id="{95D59B98-21C8-0D94-FFE6-DCE05D1E9D3D}"/>
              </a:ext>
            </a:extLst>
          </p:cNvPr>
          <p:cNvSpPr txBox="1"/>
          <p:nvPr/>
        </p:nvSpPr>
        <p:spPr>
          <a:xfrm>
            <a:off x="1778828" y="2625708"/>
            <a:ext cx="3779224" cy="338554"/>
          </a:xfrm>
          <a:prstGeom prst="rect">
            <a:avLst/>
          </a:prstGeom>
          <a:noFill/>
        </p:spPr>
        <p:txBody>
          <a:bodyPr wrap="square" lIns="91440" tIns="45720" rIns="91440" bIns="45720" rtlCol="0" anchor="t">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Inter"/>
                <a:ea typeface="+mn-lt"/>
                <a:cs typeface="+mn-lt"/>
              </a:rPr>
              <a:t>"A car drives"</a:t>
            </a:r>
            <a:endParaRPr lang="en-US" dirty="0">
              <a:solidFill>
                <a:schemeClr val="bg1"/>
              </a:solidFill>
            </a:endParaRPr>
          </a:p>
        </p:txBody>
      </p:sp>
      <p:sp>
        <p:nvSpPr>
          <p:cNvPr id="28" name="TextBox 5">
            <a:extLst>
              <a:ext uri="{FF2B5EF4-FFF2-40B4-BE49-F238E27FC236}">
                <a16:creationId xmlns:a16="http://schemas.microsoft.com/office/drawing/2014/main" id="{7117CDCF-F38F-36D6-B43A-875E976DEA4D}"/>
              </a:ext>
            </a:extLst>
          </p:cNvPr>
          <p:cNvSpPr txBox="1"/>
          <p:nvPr/>
        </p:nvSpPr>
        <p:spPr>
          <a:xfrm>
            <a:off x="6977910" y="2625708"/>
            <a:ext cx="2896136" cy="338554"/>
          </a:xfrm>
          <a:prstGeom prst="rect">
            <a:avLst/>
          </a:prstGeom>
          <a:noFill/>
        </p:spPr>
        <p:txBody>
          <a:bodyPr wrap="square" lIns="91440" tIns="45720" rIns="91440" bIns="45720" rtlCol="0" anchor="t">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Inter"/>
                <a:ea typeface="Inter" panose="020B0604020202020204" charset="0"/>
              </a:rPr>
              <a:t>Tokenized: [1 7 8]</a:t>
            </a:r>
            <a:endParaRPr lang="en-NL" sz="1600" dirty="0">
              <a:solidFill>
                <a:schemeClr val="bg1"/>
              </a:solidFill>
              <a:latin typeface="Inter"/>
              <a:ea typeface="Inter" panose="020B0604020202020204" charset="0"/>
            </a:endParaRPr>
          </a:p>
        </p:txBody>
      </p:sp>
      <p:sp>
        <p:nvSpPr>
          <p:cNvPr id="29" name="Arrow: Right 28">
            <a:extLst>
              <a:ext uri="{FF2B5EF4-FFF2-40B4-BE49-F238E27FC236}">
                <a16:creationId xmlns:a16="http://schemas.microsoft.com/office/drawing/2014/main" id="{2A4F7CE3-8ED1-0C2B-1E83-E45F9F3AF023}"/>
              </a:ext>
            </a:extLst>
          </p:cNvPr>
          <p:cNvSpPr/>
          <p:nvPr/>
        </p:nvSpPr>
        <p:spPr>
          <a:xfrm>
            <a:off x="5484623" y="2555607"/>
            <a:ext cx="1136073" cy="377878"/>
          </a:xfrm>
          <a:prstGeom prst="rightArrow">
            <a:avLst/>
          </a:prstGeom>
          <a:solidFill>
            <a:srgbClr val="5B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NL">
              <a:solidFill>
                <a:srgbClr val="5BF2F2"/>
              </a:solidFill>
              <a:latin typeface="Inter" panose="020B0604020202020204" charset="0"/>
              <a:ea typeface="Inter" panose="020B0604020202020204" charset="0"/>
            </a:endParaRPr>
          </a:p>
        </p:txBody>
      </p:sp>
      <p:sp>
        <p:nvSpPr>
          <p:cNvPr id="30" name="TextBox 8">
            <a:extLst>
              <a:ext uri="{FF2B5EF4-FFF2-40B4-BE49-F238E27FC236}">
                <a16:creationId xmlns:a16="http://schemas.microsoft.com/office/drawing/2014/main" id="{7CE40C00-87C9-4266-A468-A85922F98DF3}"/>
              </a:ext>
            </a:extLst>
          </p:cNvPr>
          <p:cNvSpPr txBox="1"/>
          <p:nvPr/>
        </p:nvSpPr>
        <p:spPr>
          <a:xfrm>
            <a:off x="6974589" y="3581907"/>
            <a:ext cx="3453113" cy="1015663"/>
          </a:xfrm>
          <a:prstGeom prst="rect">
            <a:avLst/>
          </a:prstGeom>
          <a:noFill/>
        </p:spPr>
        <p:txBody>
          <a:bodyPr wrap="square" rtlCol="0">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1"/>
                </a:solidFill>
                <a:latin typeface="Inter" panose="020B0604020202020204" charset="0"/>
                <a:ea typeface="Inter" panose="020B0604020202020204" charset="0"/>
              </a:rPr>
              <a:t>Based on the tokens and vectors, propose the next word with high probability</a:t>
            </a:r>
            <a:endParaRPr lang="en-NL" sz="2000" dirty="0">
              <a:solidFill>
                <a:schemeClr val="bg1"/>
              </a:solidFill>
              <a:latin typeface="Inter" panose="020B0604020202020204" charset="0"/>
              <a:ea typeface="Inter" panose="020B0604020202020204" charset="0"/>
            </a:endParaRPr>
          </a:p>
        </p:txBody>
      </p:sp>
      <p:sp>
        <p:nvSpPr>
          <p:cNvPr id="31" name="TextBox 9">
            <a:extLst>
              <a:ext uri="{FF2B5EF4-FFF2-40B4-BE49-F238E27FC236}">
                <a16:creationId xmlns:a16="http://schemas.microsoft.com/office/drawing/2014/main" id="{F8187E63-414B-4532-FA51-E39C685B03AC}"/>
              </a:ext>
            </a:extLst>
          </p:cNvPr>
          <p:cNvSpPr txBox="1"/>
          <p:nvPr/>
        </p:nvSpPr>
        <p:spPr>
          <a:xfrm>
            <a:off x="6652702" y="5741297"/>
            <a:ext cx="2797709" cy="338554"/>
          </a:xfrm>
          <a:prstGeom prst="rect">
            <a:avLst/>
          </a:prstGeom>
          <a:noFill/>
        </p:spPr>
        <p:txBody>
          <a:bodyPr wrap="square" lIns="91440" tIns="45720" rIns="91440" bIns="45720" rtlCol="0" anchor="t">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chemeClr val="bg1"/>
                </a:solidFill>
                <a:latin typeface="Inter"/>
                <a:ea typeface="Inter" panose="020B0604020202020204" charset="0"/>
              </a:rPr>
              <a:t>"A car drives </a:t>
            </a:r>
            <a:r>
              <a:rPr lang="en-US" sz="1600" dirty="0">
                <a:solidFill>
                  <a:srgbClr val="5BF2F2"/>
                </a:solidFill>
                <a:latin typeface="Inter"/>
                <a:ea typeface="Inter" panose="020B0604020202020204" charset="0"/>
              </a:rPr>
              <a:t>…</a:t>
            </a:r>
            <a:r>
              <a:rPr lang="en-US" sz="1600" dirty="0">
                <a:solidFill>
                  <a:schemeClr val="bg1"/>
                </a:solidFill>
                <a:latin typeface="Inter"/>
                <a:ea typeface="Inter" panose="020B0604020202020204" charset="0"/>
              </a:rPr>
              <a:t> </a:t>
            </a:r>
            <a:r>
              <a:rPr lang="en-US" sz="1600" dirty="0">
                <a:solidFill>
                  <a:srgbClr val="5BF2F2"/>
                </a:solidFill>
                <a:latin typeface="Inter"/>
                <a:ea typeface="Inter" panose="020B0604020202020204" charset="0"/>
              </a:rPr>
              <a:t>on the road</a:t>
            </a:r>
            <a:r>
              <a:rPr lang="en-US" sz="1600" dirty="0">
                <a:solidFill>
                  <a:schemeClr val="bg1"/>
                </a:solidFill>
                <a:latin typeface="Inter"/>
                <a:ea typeface="Inter" panose="020B0604020202020204" charset="0"/>
              </a:rPr>
              <a:t>”</a:t>
            </a:r>
          </a:p>
        </p:txBody>
      </p:sp>
      <p:sp>
        <p:nvSpPr>
          <p:cNvPr id="32" name="Arrow: Right 31">
            <a:extLst>
              <a:ext uri="{FF2B5EF4-FFF2-40B4-BE49-F238E27FC236}">
                <a16:creationId xmlns:a16="http://schemas.microsoft.com/office/drawing/2014/main" id="{4CB39C46-1174-411A-9824-9B6DA39E7E4C}"/>
              </a:ext>
            </a:extLst>
          </p:cNvPr>
          <p:cNvSpPr/>
          <p:nvPr/>
        </p:nvSpPr>
        <p:spPr>
          <a:xfrm>
            <a:off x="5485414" y="5703353"/>
            <a:ext cx="1143824" cy="364149"/>
          </a:xfrm>
          <a:prstGeom prst="rightArrow">
            <a:avLst/>
          </a:prstGeom>
          <a:solidFill>
            <a:srgbClr val="5B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NL">
              <a:solidFill>
                <a:srgbClr val="5BF2F2"/>
              </a:solidFill>
              <a:latin typeface="Inter" panose="020B0604020202020204" charset="0"/>
              <a:ea typeface="Inter" panose="020B0604020202020204" charset="0"/>
            </a:endParaRPr>
          </a:p>
        </p:txBody>
      </p:sp>
      <p:sp>
        <p:nvSpPr>
          <p:cNvPr id="33" name="Cube 32">
            <a:extLst>
              <a:ext uri="{FF2B5EF4-FFF2-40B4-BE49-F238E27FC236}">
                <a16:creationId xmlns:a16="http://schemas.microsoft.com/office/drawing/2014/main" id="{A45151B9-BE8F-5199-0853-3D8194812076}"/>
              </a:ext>
            </a:extLst>
          </p:cNvPr>
          <p:cNvSpPr/>
          <p:nvPr/>
        </p:nvSpPr>
        <p:spPr>
          <a:xfrm>
            <a:off x="1304745" y="3472131"/>
            <a:ext cx="3558396" cy="2178169"/>
          </a:xfrm>
          <a:prstGeom prst="cub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TextBox 19">
            <a:extLst>
              <a:ext uri="{FF2B5EF4-FFF2-40B4-BE49-F238E27FC236}">
                <a16:creationId xmlns:a16="http://schemas.microsoft.com/office/drawing/2014/main" id="{2CC352A0-823F-3CF6-746B-EFD81E4D53C9}"/>
              </a:ext>
            </a:extLst>
          </p:cNvPr>
          <p:cNvSpPr txBox="1"/>
          <p:nvPr/>
        </p:nvSpPr>
        <p:spPr>
          <a:xfrm>
            <a:off x="1141932" y="5706062"/>
            <a:ext cx="2736750" cy="40011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bg1"/>
                </a:solidFill>
              </a:rPr>
              <a:t>0 1 2 3 4 5 6 7 8 9 10 11</a:t>
            </a:r>
          </a:p>
        </p:txBody>
      </p:sp>
      <p:sp>
        <p:nvSpPr>
          <p:cNvPr id="35" name="TextBox 20">
            <a:extLst>
              <a:ext uri="{FF2B5EF4-FFF2-40B4-BE49-F238E27FC236}">
                <a16:creationId xmlns:a16="http://schemas.microsoft.com/office/drawing/2014/main" id="{37B35A34-F405-32D7-D172-4292E8FF0637}"/>
              </a:ext>
            </a:extLst>
          </p:cNvPr>
          <p:cNvSpPr txBox="1"/>
          <p:nvPr/>
        </p:nvSpPr>
        <p:spPr>
          <a:xfrm rot="16200000">
            <a:off x="228904" y="4724385"/>
            <a:ext cx="1679560" cy="40011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bg1"/>
                </a:solidFill>
              </a:rPr>
              <a:t>0 1 2 3 4 5 6 7 </a:t>
            </a:r>
          </a:p>
        </p:txBody>
      </p:sp>
      <p:sp>
        <p:nvSpPr>
          <p:cNvPr id="36" name="TextBox 21">
            <a:extLst>
              <a:ext uri="{FF2B5EF4-FFF2-40B4-BE49-F238E27FC236}">
                <a16:creationId xmlns:a16="http://schemas.microsoft.com/office/drawing/2014/main" id="{CD8AAA5A-0CEA-CDC3-E9F9-E0A79561450E}"/>
              </a:ext>
            </a:extLst>
          </p:cNvPr>
          <p:cNvSpPr txBox="1"/>
          <p:nvPr/>
        </p:nvSpPr>
        <p:spPr>
          <a:xfrm rot="-2700000">
            <a:off x="4288948" y="5315289"/>
            <a:ext cx="986208" cy="40011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bg1"/>
                </a:solidFill>
              </a:rPr>
              <a:t>0 1 2 3 </a:t>
            </a:r>
          </a:p>
        </p:txBody>
      </p:sp>
      <p:sp>
        <p:nvSpPr>
          <p:cNvPr id="37" name="Oval 36">
            <a:extLst>
              <a:ext uri="{FF2B5EF4-FFF2-40B4-BE49-F238E27FC236}">
                <a16:creationId xmlns:a16="http://schemas.microsoft.com/office/drawing/2014/main" id="{671792E9-2D20-A8FD-07E1-204270D53ECC}"/>
              </a:ext>
            </a:extLst>
          </p:cNvPr>
          <p:cNvSpPr/>
          <p:nvPr/>
        </p:nvSpPr>
        <p:spPr>
          <a:xfrm>
            <a:off x="3181832" y="5265125"/>
            <a:ext cx="192215" cy="178484"/>
          </a:xfrm>
          <a:prstGeom prst="ellipse">
            <a:avLst/>
          </a:prstGeom>
          <a:solidFill>
            <a:srgbClr val="5BF2F2"/>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TextBox 26">
            <a:extLst>
              <a:ext uri="{FF2B5EF4-FFF2-40B4-BE49-F238E27FC236}">
                <a16:creationId xmlns:a16="http://schemas.microsoft.com/office/drawing/2014/main" id="{82512A4B-668B-C2CA-7941-7BABBFF3CC67}"/>
              </a:ext>
            </a:extLst>
          </p:cNvPr>
          <p:cNvSpPr txBox="1"/>
          <p:nvPr/>
        </p:nvSpPr>
        <p:spPr>
          <a:xfrm>
            <a:off x="3970355" y="5937104"/>
            <a:ext cx="1299821" cy="307777"/>
          </a:xfrm>
          <a:prstGeom prst="rect">
            <a:avLst/>
          </a:prstGeom>
          <a:solidFill>
            <a:schemeClr val="bg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accent1"/>
                </a:solidFill>
              </a:rPr>
              <a:t>Fly [10, 2, 1]</a:t>
            </a:r>
          </a:p>
        </p:txBody>
      </p:sp>
      <p:cxnSp>
        <p:nvCxnSpPr>
          <p:cNvPr id="39" name="Straight Arrow Connector 38">
            <a:extLst>
              <a:ext uri="{FF2B5EF4-FFF2-40B4-BE49-F238E27FC236}">
                <a16:creationId xmlns:a16="http://schemas.microsoft.com/office/drawing/2014/main" id="{C521B745-181A-25DA-9513-2D9987F819FE}"/>
              </a:ext>
            </a:extLst>
          </p:cNvPr>
          <p:cNvCxnSpPr/>
          <p:nvPr/>
        </p:nvCxnSpPr>
        <p:spPr>
          <a:xfrm flipH="1" flipV="1">
            <a:off x="3373480" y="5429507"/>
            <a:ext cx="630194" cy="51349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29">
            <a:extLst>
              <a:ext uri="{FF2B5EF4-FFF2-40B4-BE49-F238E27FC236}">
                <a16:creationId xmlns:a16="http://schemas.microsoft.com/office/drawing/2014/main" id="{5CDF3D9E-15FC-75E5-E7A1-5CAF906FA365}"/>
              </a:ext>
            </a:extLst>
          </p:cNvPr>
          <p:cNvSpPr txBox="1"/>
          <p:nvPr/>
        </p:nvSpPr>
        <p:spPr>
          <a:xfrm>
            <a:off x="3778139" y="4927969"/>
            <a:ext cx="1395929" cy="314641"/>
          </a:xfrm>
          <a:prstGeom prst="rect">
            <a:avLst/>
          </a:prstGeom>
          <a:solidFill>
            <a:schemeClr val="bg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accent1"/>
                </a:solidFill>
              </a:rPr>
              <a:t>Drive[10, 2, 2]</a:t>
            </a:r>
          </a:p>
        </p:txBody>
      </p:sp>
      <p:sp>
        <p:nvSpPr>
          <p:cNvPr id="41" name="Oval 40">
            <a:extLst>
              <a:ext uri="{FF2B5EF4-FFF2-40B4-BE49-F238E27FC236}">
                <a16:creationId xmlns:a16="http://schemas.microsoft.com/office/drawing/2014/main" id="{A0A0B225-6AEF-71C5-8E55-39CBFCF7A8A3}"/>
              </a:ext>
            </a:extLst>
          </p:cNvPr>
          <p:cNvSpPr/>
          <p:nvPr/>
        </p:nvSpPr>
        <p:spPr>
          <a:xfrm>
            <a:off x="3374048" y="5086638"/>
            <a:ext cx="192215" cy="178484"/>
          </a:xfrm>
          <a:prstGeom prst="ellipse">
            <a:avLst/>
          </a:prstGeom>
          <a:solidFill>
            <a:srgbClr val="5B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a:extLst>
              <a:ext uri="{FF2B5EF4-FFF2-40B4-BE49-F238E27FC236}">
                <a16:creationId xmlns:a16="http://schemas.microsoft.com/office/drawing/2014/main" id="{2EBD0662-0CA3-E998-5083-1ADB11A7ECBF}"/>
              </a:ext>
            </a:extLst>
          </p:cNvPr>
          <p:cNvSpPr/>
          <p:nvPr/>
        </p:nvSpPr>
        <p:spPr>
          <a:xfrm>
            <a:off x="3374048" y="4537448"/>
            <a:ext cx="192215" cy="178484"/>
          </a:xfrm>
          <a:prstGeom prst="ellipse">
            <a:avLst/>
          </a:prstGeom>
          <a:solidFill>
            <a:srgbClr val="5B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Oval 42">
            <a:extLst>
              <a:ext uri="{FF2B5EF4-FFF2-40B4-BE49-F238E27FC236}">
                <a16:creationId xmlns:a16="http://schemas.microsoft.com/office/drawing/2014/main" id="{E24BDABA-3FD8-C6DC-DC76-CCD4297F9251}"/>
              </a:ext>
            </a:extLst>
          </p:cNvPr>
          <p:cNvSpPr/>
          <p:nvPr/>
        </p:nvSpPr>
        <p:spPr>
          <a:xfrm>
            <a:off x="3181831" y="4695341"/>
            <a:ext cx="192215" cy="178484"/>
          </a:xfrm>
          <a:prstGeom prst="ellipse">
            <a:avLst/>
          </a:prstGeom>
          <a:solidFill>
            <a:srgbClr val="5B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Oval 43">
            <a:extLst>
              <a:ext uri="{FF2B5EF4-FFF2-40B4-BE49-F238E27FC236}">
                <a16:creationId xmlns:a16="http://schemas.microsoft.com/office/drawing/2014/main" id="{28DEA072-6189-B06B-4298-73F87FD54E4C}"/>
              </a:ext>
            </a:extLst>
          </p:cNvPr>
          <p:cNvSpPr/>
          <p:nvPr/>
        </p:nvSpPr>
        <p:spPr>
          <a:xfrm>
            <a:off x="1513668" y="5086637"/>
            <a:ext cx="192215" cy="178484"/>
          </a:xfrm>
          <a:prstGeom prst="ellipse">
            <a:avLst/>
          </a:prstGeom>
          <a:solidFill>
            <a:srgbClr val="5B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TextBox 34">
            <a:extLst>
              <a:ext uri="{FF2B5EF4-FFF2-40B4-BE49-F238E27FC236}">
                <a16:creationId xmlns:a16="http://schemas.microsoft.com/office/drawing/2014/main" id="{76AAE6BA-CFD4-76CE-9147-4BC6493607C0}"/>
              </a:ext>
            </a:extLst>
          </p:cNvPr>
          <p:cNvSpPr txBox="1"/>
          <p:nvPr/>
        </p:nvSpPr>
        <p:spPr>
          <a:xfrm>
            <a:off x="3970355" y="4083590"/>
            <a:ext cx="1395929" cy="314641"/>
          </a:xfrm>
          <a:prstGeom prst="rect">
            <a:avLst/>
          </a:prstGeom>
          <a:solidFill>
            <a:schemeClr val="bg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accent1"/>
                </a:solidFill>
              </a:rPr>
              <a:t>Car[10, 3, 1]</a:t>
            </a:r>
          </a:p>
        </p:txBody>
      </p:sp>
      <p:sp>
        <p:nvSpPr>
          <p:cNvPr id="46" name="TextBox 35">
            <a:extLst>
              <a:ext uri="{FF2B5EF4-FFF2-40B4-BE49-F238E27FC236}">
                <a16:creationId xmlns:a16="http://schemas.microsoft.com/office/drawing/2014/main" id="{B2D9CF49-D061-7241-8FD8-E08C3C2EBD94}"/>
              </a:ext>
            </a:extLst>
          </p:cNvPr>
          <p:cNvSpPr txBox="1"/>
          <p:nvPr/>
        </p:nvSpPr>
        <p:spPr>
          <a:xfrm>
            <a:off x="2837652" y="3609915"/>
            <a:ext cx="1395929" cy="314641"/>
          </a:xfrm>
          <a:prstGeom prst="rect">
            <a:avLst/>
          </a:prstGeom>
          <a:solidFill>
            <a:schemeClr val="bg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accent1"/>
                </a:solidFill>
              </a:rPr>
              <a:t>Plane [10, 3, 2]</a:t>
            </a:r>
          </a:p>
        </p:txBody>
      </p:sp>
      <p:sp>
        <p:nvSpPr>
          <p:cNvPr id="47" name="TextBox 36">
            <a:extLst>
              <a:ext uri="{FF2B5EF4-FFF2-40B4-BE49-F238E27FC236}">
                <a16:creationId xmlns:a16="http://schemas.microsoft.com/office/drawing/2014/main" id="{20FDAE0A-AF4D-83C8-49AC-A5C52328C150}"/>
              </a:ext>
            </a:extLst>
          </p:cNvPr>
          <p:cNvSpPr txBox="1"/>
          <p:nvPr/>
        </p:nvSpPr>
        <p:spPr>
          <a:xfrm>
            <a:off x="201543" y="6225426"/>
            <a:ext cx="1677388" cy="307777"/>
          </a:xfrm>
          <a:prstGeom prst="rect">
            <a:avLst/>
          </a:prstGeom>
          <a:solidFill>
            <a:schemeClr val="bg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accent1"/>
                </a:solidFill>
              </a:rPr>
              <a:t>Skateboard [1, 3, 3]</a:t>
            </a:r>
          </a:p>
        </p:txBody>
      </p:sp>
      <p:cxnSp>
        <p:nvCxnSpPr>
          <p:cNvPr id="48" name="Straight Arrow Connector 47">
            <a:extLst>
              <a:ext uri="{FF2B5EF4-FFF2-40B4-BE49-F238E27FC236}">
                <a16:creationId xmlns:a16="http://schemas.microsoft.com/office/drawing/2014/main" id="{B2BCDEC1-ADA4-F10F-5490-3FC633EF3A5A}"/>
              </a:ext>
            </a:extLst>
          </p:cNvPr>
          <p:cNvCxnSpPr/>
          <p:nvPr/>
        </p:nvCxnSpPr>
        <p:spPr>
          <a:xfrm flipV="1">
            <a:off x="902043" y="5334686"/>
            <a:ext cx="626076" cy="89105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5C3F3D1-26D7-F01B-9DD1-C32321646C42}"/>
              </a:ext>
            </a:extLst>
          </p:cNvPr>
          <p:cNvCxnSpPr/>
          <p:nvPr/>
        </p:nvCxnSpPr>
        <p:spPr>
          <a:xfrm flipH="1">
            <a:off x="3606887" y="5002511"/>
            <a:ext cx="280087" cy="13867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BDE42B49-F232-379E-89D2-9C27BE23FF6D}"/>
              </a:ext>
            </a:extLst>
          </p:cNvPr>
          <p:cNvCxnSpPr/>
          <p:nvPr/>
        </p:nvCxnSpPr>
        <p:spPr>
          <a:xfrm flipH="1">
            <a:off x="3550680" y="4355927"/>
            <a:ext cx="458573" cy="24164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BDBC5A4F-72CE-B0E3-C8EE-3CB84FE04AC4}"/>
              </a:ext>
            </a:extLst>
          </p:cNvPr>
          <p:cNvCxnSpPr/>
          <p:nvPr/>
        </p:nvCxnSpPr>
        <p:spPr>
          <a:xfrm flipH="1">
            <a:off x="3247339" y="3874098"/>
            <a:ext cx="355599" cy="825157"/>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149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A5BEB0044CC74F8E62F8083E5A898C" ma:contentTypeVersion="17" ma:contentTypeDescription="Een nieuw document maken." ma:contentTypeScope="" ma:versionID="6651da0b76ff60948cbbb279a506624d">
  <xsd:schema xmlns:xsd="http://www.w3.org/2001/XMLSchema" xmlns:xs="http://www.w3.org/2001/XMLSchema" xmlns:p="http://schemas.microsoft.com/office/2006/metadata/properties" xmlns:ns2="7729444a-0086-4588-b141-c2b39e156530" xmlns:ns3="e91bb32b-8271-4a25-8d86-d94158d24c4a" targetNamespace="http://schemas.microsoft.com/office/2006/metadata/properties" ma:root="true" ma:fieldsID="85c87bc784205995102aaa8f29c5143e" ns2:_="" ns3:_="">
    <xsd:import namespace="7729444a-0086-4588-b141-c2b39e156530"/>
    <xsd:import namespace="e91bb32b-8271-4a25-8d86-d94158d24c4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TaxCatchAll"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LengthInSeconds"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29444a-0086-4588-b141-c2b39e1565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1bb32b-8271-4a25-8d86-d94158d24c4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bcd8a8b-4cf4-4147-9161-d53e5ddb8b63}" ma:internalName="TaxCatchAll" ma:showField="CatchAllData" ma:web="e91bb32b-8271-4a25-8d86-d94158d24c4a">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91bb32b-8271-4a25-8d86-d94158d24c4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E5EA1C-E101-4943-9E0C-92D271719264}">
  <ds:schemaRefs>
    <ds:schemaRef ds:uri="7729444a-0086-4588-b141-c2b39e156530"/>
    <ds:schemaRef ds:uri="e91bb32b-8271-4a25-8d86-d94158d24c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4050CA-95EF-4BE7-BC79-093D202E480E}">
  <ds:schemaRefs>
    <ds:schemaRef ds:uri="http://schemas.microsoft.com/office/2006/metadata/properties"/>
    <ds:schemaRef ds:uri="http://www.w3.org/XML/1998/namespace"/>
    <ds:schemaRef ds:uri="http://purl.org/dc/terms/"/>
    <ds:schemaRef ds:uri="http://schemas.microsoft.com/office/2006/documentManagement/types"/>
    <ds:schemaRef ds:uri="e91bb32b-8271-4a25-8d86-d94158d24c4a"/>
    <ds:schemaRef ds:uri="http://schemas.openxmlformats.org/package/2006/metadata/core-properties"/>
    <ds:schemaRef ds:uri="http://schemas.microsoft.com/office/infopath/2007/PartnerControls"/>
    <ds:schemaRef ds:uri="7729444a-0086-4588-b141-c2b39e156530"/>
    <ds:schemaRef ds:uri="http://purl.org/dc/dcmitype/"/>
    <ds:schemaRef ds:uri="http://purl.org/dc/elements/1.1/"/>
  </ds:schemaRefs>
</ds:datastoreItem>
</file>

<file path=customXml/itemProps3.xml><?xml version="1.0" encoding="utf-8"?>
<ds:datastoreItem xmlns:ds="http://schemas.openxmlformats.org/officeDocument/2006/customXml" ds:itemID="{A78DF729-4021-4563-8881-DC9E45B31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2955</TotalTime>
  <Words>3449</Words>
  <Application>Microsoft Macintosh PowerPoint</Application>
  <PresentationFormat>Widescreen</PresentationFormat>
  <Paragraphs>444</Paragraphs>
  <Slides>54</Slides>
  <Notes>54</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Aptos</vt:lpstr>
      <vt:lpstr>Aptos Display</vt:lpstr>
      <vt:lpstr>Arial</vt:lpstr>
      <vt:lpstr>Calibri</vt:lpstr>
      <vt:lpstr>Helvetica Neue</vt:lpstr>
      <vt:lpstr>Impact</vt:lpstr>
      <vt:lpstr>Inter</vt:lpstr>
      <vt:lpstr>Passion One</vt:lpstr>
      <vt:lpstr>Proxima Nova Semibold</vt:lpstr>
      <vt:lpstr>Roboto Mono</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Thijs Limmen</dc:creator>
  <cp:lastModifiedBy>Thijs Limmen</cp:lastModifiedBy>
  <cp:revision>2</cp:revision>
  <dcterms:created xsi:type="dcterms:W3CDTF">2024-03-15T13:26:21Z</dcterms:created>
  <dcterms:modified xsi:type="dcterms:W3CDTF">2024-04-05T12:58:33Z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0x01010047A5BEB0044CC74F8E62F8083E5A898C</vt:lpwstr>
  </property>
</Properties>
</file>